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Caveat"/>
      <p:regular r:id="rId14"/>
      <p:bold r:id="rId15"/>
    </p:embeddedFont>
    <p:embeddedFont>
      <p:font typeface="Nunito"/>
      <p:regular r:id="rId16"/>
      <p:bold r:id="rId17"/>
      <p:italic r:id="rId18"/>
      <p:boldItalic r:id="rId19"/>
    </p:embeddedFont>
    <p:embeddedFont>
      <p:font typeface="Lobster"/>
      <p:regular r:id="rId20"/>
    </p:embeddedFont>
    <p:embeddedFont>
      <p:font typeface="Titan One"/>
      <p:regular r:id="rId21"/>
    </p:embeddedFont>
    <p:embeddedFont>
      <p:font typeface="Indie Flower"/>
      <p:regular r:id="rId22"/>
    </p:embeddedFont>
    <p:embeddedFont>
      <p:font typeface="Poppins SemiBold"/>
      <p:regular r:id="rId23"/>
      <p:bold r:id="rId24"/>
      <p:italic r:id="rId25"/>
      <p:boldItalic r:id="rId26"/>
    </p:embeddedFont>
    <p:embeddedFont>
      <p:font typeface="Merriweather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0EA2F02-11A0-4CE5-96D2-BA2DCA0C6AE3}">
  <a:tblStyle styleId="{00EA2F02-11A0-4CE5-96D2-BA2DCA0C6A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bster-regular.fntdata"/><Relationship Id="rId22" Type="http://schemas.openxmlformats.org/officeDocument/2006/relationships/font" Target="fonts/IndieFlower-regular.fntdata"/><Relationship Id="rId21" Type="http://schemas.openxmlformats.org/officeDocument/2006/relationships/font" Target="fonts/TitanOne-regular.fntdata"/><Relationship Id="rId24" Type="http://schemas.openxmlformats.org/officeDocument/2006/relationships/font" Target="fonts/PoppinsSemiBold-bold.fntdata"/><Relationship Id="rId23" Type="http://schemas.openxmlformats.org/officeDocument/2006/relationships/font" Target="fonts/Poppins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oppinsSemiBold-boldItalic.fntdata"/><Relationship Id="rId25" Type="http://schemas.openxmlformats.org/officeDocument/2006/relationships/font" Target="fonts/PoppinsSemiBold-italic.fntdata"/><Relationship Id="rId28" Type="http://schemas.openxmlformats.org/officeDocument/2006/relationships/font" Target="fonts/Merriweather-bold.fntdata"/><Relationship Id="rId27" Type="http://schemas.openxmlformats.org/officeDocument/2006/relationships/font" Target="fonts/Merriweather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Caveat-bold.fntdata"/><Relationship Id="rId14" Type="http://schemas.openxmlformats.org/officeDocument/2006/relationships/font" Target="fonts/Caveat-regular.fntdata"/><Relationship Id="rId17" Type="http://schemas.openxmlformats.org/officeDocument/2006/relationships/font" Target="fonts/Nunito-bold.fntdata"/><Relationship Id="rId16" Type="http://schemas.openxmlformats.org/officeDocument/2006/relationships/font" Target="fonts/Nunito-regular.fntdata"/><Relationship Id="rId19" Type="http://schemas.openxmlformats.org/officeDocument/2006/relationships/font" Target="fonts/Nunito-boldItalic.fntdata"/><Relationship Id="rId18" Type="http://schemas.openxmlformats.org/officeDocument/2006/relationships/font" Target="fonts/Nuni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Shape 34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Shape 119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Shape 47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Shape 93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17.jpg"/><Relationship Id="rId6" Type="http://schemas.openxmlformats.org/officeDocument/2006/relationships/image" Target="../media/image5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10" Type="http://schemas.openxmlformats.org/officeDocument/2006/relationships/image" Target="../media/image12.jpg"/><Relationship Id="rId9" Type="http://schemas.openxmlformats.org/officeDocument/2006/relationships/image" Target="../media/image19.jpg"/><Relationship Id="rId5" Type="http://schemas.openxmlformats.org/officeDocument/2006/relationships/image" Target="../media/image6.jpg"/><Relationship Id="rId6" Type="http://schemas.openxmlformats.org/officeDocument/2006/relationships/image" Target="../media/image1.jpg"/><Relationship Id="rId7" Type="http://schemas.openxmlformats.org/officeDocument/2006/relationships/image" Target="../media/image8.jpg"/><Relationship Id="rId8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9.jpg"/><Relationship Id="rId9" Type="http://schemas.openxmlformats.org/officeDocument/2006/relationships/image" Target="../media/image22.jpg"/><Relationship Id="rId5" Type="http://schemas.openxmlformats.org/officeDocument/2006/relationships/image" Target="../media/image15.jpg"/><Relationship Id="rId6" Type="http://schemas.openxmlformats.org/officeDocument/2006/relationships/image" Target="../media/image13.jpg"/><Relationship Id="rId7" Type="http://schemas.openxmlformats.org/officeDocument/2006/relationships/image" Target="../media/image23.jpg"/><Relationship Id="rId8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ctrTitle"/>
          </p:nvPr>
        </p:nvSpPr>
        <p:spPr>
          <a:xfrm>
            <a:off x="379478" y="1083183"/>
            <a:ext cx="5361300" cy="1448100"/>
          </a:xfrm>
          <a:prstGeom prst="rect">
            <a:avLst/>
          </a:prstGeom>
          <a:ln cap="flat" cmpd="sng" w="28575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LE  BARRIERE ARCHITETTONICHE </a:t>
            </a:r>
            <a:endParaRPr b="1" i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9" name="Shape 129"/>
          <p:cNvSpPr txBox="1"/>
          <p:nvPr>
            <p:ph idx="1" type="subTitle"/>
          </p:nvPr>
        </p:nvSpPr>
        <p:spPr>
          <a:xfrm>
            <a:off x="3025875" y="4112325"/>
            <a:ext cx="5714100" cy="597000"/>
          </a:xfrm>
          <a:prstGeom prst="rect">
            <a:avLst/>
          </a:prstGeom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rPr>
              <a:t>LAURA MARSEGLIA, GRAZIA DELLA VENTURA , SERENA CIARAFFA , MARIO DEL PRETE , GIOVANNI FIORILLO, MARIANO BALDINI </a:t>
            </a:r>
            <a:endParaRPr sz="1500">
              <a:solidFill>
                <a:srgbClr val="000000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</a:rPr>
              <a:t>                                         </a:t>
            </a:r>
            <a:r>
              <a:rPr b="1" lang="it" sz="1500"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b="1" lang="it" sz="1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2M </a:t>
            </a:r>
            <a:endParaRPr b="1" sz="15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5875" y="1906774"/>
            <a:ext cx="13999" cy="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2579">
            <a:off x="5966340" y="1405639"/>
            <a:ext cx="2380047" cy="2380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744525" y="6352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COME CI SIAMO ORGANIZZATI:</a:t>
            </a:r>
            <a:endParaRPr b="1" i="1" sz="36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785225" y="1511825"/>
            <a:ext cx="7832400" cy="3075300"/>
          </a:xfrm>
          <a:prstGeom prst="rect">
            <a:avLst/>
          </a:prstGeom>
          <a:ln cap="flat" cmpd="sng" w="38100">
            <a:solidFill>
              <a:srgbClr val="8E7CC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Il gruppo si è riunito al centro commerciale </a:t>
            </a:r>
            <a:r>
              <a:rPr b="1" lang="it" sz="1800">
                <a:solidFill>
                  <a:srgbClr val="CC0000"/>
                </a:solidFill>
              </a:rPr>
              <a:t>fabulae </a:t>
            </a:r>
            <a:r>
              <a:rPr lang="it" sz="1800"/>
              <a:t>e da lì siamo andati in giro per orta per cercare alcune </a:t>
            </a:r>
            <a:r>
              <a:rPr b="1" lang="it" sz="18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barriere architettonich</a:t>
            </a:r>
            <a:r>
              <a:rPr b="1" lang="it" sz="1800">
                <a:solidFill>
                  <a:srgbClr val="1C4587"/>
                </a:solidFill>
                <a:latin typeface="Titan One"/>
                <a:ea typeface="Titan One"/>
                <a:cs typeface="Titan One"/>
                <a:sym typeface="Titan One"/>
              </a:rPr>
              <a:t>e</a:t>
            </a:r>
            <a:r>
              <a:rPr lang="it" sz="1800"/>
              <a:t> della strada che ci sono state assegnate dalla</a:t>
            </a:r>
            <a:r>
              <a:rPr b="1" i="1" lang="it" sz="18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it" sz="1800">
                <a:solidFill>
                  <a:srgbClr val="F1C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professoressa</a:t>
            </a:r>
            <a:r>
              <a:rPr b="1" i="1" lang="it" sz="1800">
                <a:solidFill>
                  <a:srgbClr val="F1C232"/>
                </a:solidFill>
              </a:rPr>
              <a:t>. </a:t>
            </a:r>
            <a:endParaRPr b="1" i="1" sz="1800">
              <a:solidFill>
                <a:srgbClr val="F1C232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800"/>
              <a:t>Siamo andati in varie vie </a:t>
            </a:r>
            <a:r>
              <a:rPr lang="it" sz="1800">
                <a:solidFill>
                  <a:srgbClr val="B45F0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 orta</a:t>
            </a:r>
            <a:r>
              <a:rPr lang="it" sz="1800"/>
              <a:t> e abbiamo trovato alcune barriere architettoniche tra cui:  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38" name="Shape 138"/>
          <p:cNvSpPr txBox="1"/>
          <p:nvPr/>
        </p:nvSpPr>
        <p:spPr>
          <a:xfrm rot="-733898">
            <a:off x="1171447" y="3625997"/>
            <a:ext cx="1850713" cy="74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DISLIVELLO</a:t>
            </a:r>
            <a:endParaRPr b="1"/>
          </a:p>
        </p:txBody>
      </p:sp>
      <p:sp>
        <p:nvSpPr>
          <p:cNvPr id="139" name="Shape 13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2849200" y="4003500"/>
            <a:ext cx="38415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ARREDO URBANO NON IDONEO</a:t>
            </a:r>
            <a:endParaRPr b="1"/>
          </a:p>
        </p:txBody>
      </p:sp>
      <p:sp>
        <p:nvSpPr>
          <p:cNvPr id="141" name="Shape 141"/>
          <p:cNvSpPr txBox="1"/>
          <p:nvPr/>
        </p:nvSpPr>
        <p:spPr>
          <a:xfrm rot="707472">
            <a:off x="5236122" y="3769127"/>
            <a:ext cx="4132705" cy="4560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</a:rPr>
              <a:t>COMPORTAMENTO SBAGLIATO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513775" y="3298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DISLIVELLO</a:t>
            </a:r>
            <a:endParaRPr b="1" sz="48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 rot="902617">
            <a:off x="3569442" y="3477109"/>
            <a:ext cx="1154672" cy="347633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/>
              <a:t>          </a:t>
            </a:r>
            <a:r>
              <a:rPr lang="it">
                <a:solidFill>
                  <a:srgbClr val="FF0000"/>
                </a:solidFill>
              </a:rPr>
              <a:t>  VIA PETRARCA</a:t>
            </a:r>
            <a:r>
              <a:rPr lang="it"/>
              <a:t> </a:t>
            </a: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201" y="2985850"/>
            <a:ext cx="2077932" cy="155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 rot="-1089">
            <a:off x="4305400" y="1631251"/>
            <a:ext cx="946800" cy="33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</a:rPr>
              <a:t>VNDHI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7411">
            <a:off x="6368261" y="763369"/>
            <a:ext cx="2103377" cy="153729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 rot="578514">
            <a:off x="6409775" y="1775825"/>
            <a:ext cx="1762497" cy="359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</a:t>
            </a:r>
            <a:r>
              <a:rPr lang="it">
                <a:solidFill>
                  <a:srgbClr val="434343"/>
                </a:solidFill>
              </a:rPr>
              <a:t>i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3721">
            <a:off x="3619961" y="737562"/>
            <a:ext cx="2364801" cy="160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40882">
            <a:off x="5927346" y="2839325"/>
            <a:ext cx="2415283" cy="167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 rot="1049313">
            <a:off x="6118759" y="4088440"/>
            <a:ext cx="2027518" cy="2730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Toscanini</a:t>
            </a:r>
            <a:endParaRPr/>
          </a:p>
        </p:txBody>
      </p:sp>
      <p:sp>
        <p:nvSpPr>
          <p:cNvPr id="155" name="Shape 155"/>
          <p:cNvSpPr txBox="1"/>
          <p:nvPr/>
        </p:nvSpPr>
        <p:spPr>
          <a:xfrm rot="-1073503">
            <a:off x="4081406" y="1898926"/>
            <a:ext cx="1580957" cy="189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</a:t>
            </a:r>
            <a:endParaRPr/>
          </a:p>
        </p:txBody>
      </p:sp>
      <p:sp>
        <p:nvSpPr>
          <p:cNvPr id="156" name="Shape 156"/>
          <p:cNvSpPr txBox="1"/>
          <p:nvPr/>
        </p:nvSpPr>
        <p:spPr>
          <a:xfrm rot="781">
            <a:off x="3544074" y="4010499"/>
            <a:ext cx="13212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Petrarca</a:t>
            </a: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575" y="1164275"/>
            <a:ext cx="2395426" cy="152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834950" y="2381850"/>
            <a:ext cx="20559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Toscanini</a:t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37317">
            <a:off x="524869" y="3066083"/>
            <a:ext cx="2339113" cy="1570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 rot="-907502">
            <a:off x="811452" y="4125642"/>
            <a:ext cx="1321063" cy="4558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Clanio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439150" y="483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ARREDO URBANO NON IDONEO</a:t>
            </a:r>
            <a:r>
              <a:rPr lang="it"/>
              <a:t> </a:t>
            </a:r>
            <a:endParaRPr/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 flipH="1">
            <a:off x="6831375" y="1445350"/>
            <a:ext cx="1433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125" y="2714275"/>
            <a:ext cx="1599006" cy="21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563175" y="1264475"/>
            <a:ext cx="13029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 </a:t>
            </a: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475" y="2765200"/>
            <a:ext cx="1967826" cy="21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712525" y="4139563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 txBox="1"/>
          <p:nvPr/>
        </p:nvSpPr>
        <p:spPr>
          <a:xfrm>
            <a:off x="6663475" y="3433525"/>
            <a:ext cx="17913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 </a:t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199" y="632999"/>
            <a:ext cx="1698975" cy="195277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 flipH="1">
            <a:off x="1845673" y="3076275"/>
            <a:ext cx="204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4500" y="613213"/>
            <a:ext cx="1698975" cy="19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959450" y="868300"/>
            <a:ext cx="1349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Migliaccio</a:t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6663" y="2714263"/>
            <a:ext cx="1851225" cy="213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593067" y="2953938"/>
            <a:ext cx="14331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 </a:t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150" y="640225"/>
            <a:ext cx="2157600" cy="19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2366700" y="287305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Via Migliaccio </a:t>
            </a: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875350" y="2218900"/>
            <a:ext cx="20400" cy="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/>
        </p:nvSpPr>
        <p:spPr>
          <a:xfrm>
            <a:off x="563175" y="190675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Salvatore Lanzano</a:t>
            </a:r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5136575" y="808475"/>
            <a:ext cx="12351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Migliaccio </a:t>
            </a: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1574" y="2695600"/>
            <a:ext cx="1627026" cy="216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4621000" y="30806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Toscanini</a:t>
            </a: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31375" y="328850"/>
            <a:ext cx="1738875" cy="225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6962050" y="132320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Migliaccio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500225" y="2145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COMPORTAMENTO SBAGLIATO</a:t>
            </a:r>
            <a:endParaRPr b="1" sz="36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 flipH="1">
            <a:off x="500225" y="2524900"/>
            <a:ext cx="2212200" cy="10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it"/>
              <a:t>Via Gandhi</a:t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">
            <a:off x="6453125" y="2972136"/>
            <a:ext cx="2141949" cy="188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950" y="325750"/>
            <a:ext cx="2220276" cy="2585299"/>
          </a:xfrm>
          <a:prstGeom prst="rect">
            <a:avLst/>
          </a:prstGeom>
          <a:noFill/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Shape 195"/>
          <p:cNvSpPr txBox="1"/>
          <p:nvPr/>
        </p:nvSpPr>
        <p:spPr>
          <a:xfrm>
            <a:off x="7579550" y="45110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</a:t>
            </a:r>
            <a:endParaRPr/>
          </a:p>
        </p:txBody>
      </p:sp>
      <p:sp>
        <p:nvSpPr>
          <p:cNvPr id="196" name="Shape 196"/>
          <p:cNvSpPr txBox="1"/>
          <p:nvPr/>
        </p:nvSpPr>
        <p:spPr>
          <a:xfrm>
            <a:off x="6315950" y="234375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Gandhi</a:t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25" y="825175"/>
            <a:ext cx="1649028" cy="21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358800" y="21781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Toscanini</a:t>
            </a:r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4625" y="2829625"/>
            <a:ext cx="2089950" cy="206839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4736325" y="44791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Clanio</a:t>
            </a: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9500" y="825175"/>
            <a:ext cx="2295450" cy="18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3060325" y="2327475"/>
            <a:ext cx="20400" cy="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3073875" y="238855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Toscanini</a:t>
            </a:r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-570000" y="122140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338601" y="4781095"/>
            <a:ext cx="20400" cy="1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375" y="3248775"/>
            <a:ext cx="259737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814275" y="44988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Via Clanio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642725" y="3404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60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TABELLA RIEPILOGATIVA</a:t>
            </a:r>
            <a:endParaRPr i="1" sz="360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9438800" y="1943650"/>
            <a:ext cx="6108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4" name="Shape 214"/>
          <p:cNvGraphicFramePr/>
          <p:nvPr/>
        </p:nvGraphicFramePr>
        <p:xfrm>
          <a:off x="562325" y="124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{00EA2F02-11A0-4CE5-96D2-BA2DCA0C6AE3}</a:tableStyleId>
              </a:tblPr>
              <a:tblGrid>
                <a:gridCol w="1311675"/>
                <a:gridCol w="1311675"/>
                <a:gridCol w="1311675"/>
                <a:gridCol w="1311675"/>
                <a:gridCol w="1311675"/>
                <a:gridCol w="1311675"/>
              </a:tblGrid>
              <a:tr h="9544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solidFill>
                            <a:srgbClr val="FF0000"/>
                          </a:solidFill>
                        </a:rPr>
                        <a:t>DISLIVELLO: 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                    (scale, marciapiedi)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solidFill>
                            <a:srgbClr val="FF0000"/>
                          </a:solidFill>
                        </a:rPr>
                        <a:t>ARREDO URBANO NON IDONEO:    </a:t>
                      </a:r>
                      <a:r>
                        <a:rPr lang="it" sz="1100"/>
                        <a:t> </a:t>
                      </a:r>
                      <a:endParaRPr sz="1100"/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/>
                        <a:t>(pali,fiori,alberi panchine ecc..)  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solidFill>
                            <a:srgbClr val="FF0000"/>
                          </a:solidFill>
                        </a:rPr>
                        <a:t>ACCESSO NEGATO: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(porta stretta ,</a:t>
                      </a:r>
                      <a:endParaRPr sz="1200"/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vasca da bagno)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FF0000"/>
                          </a:solidFill>
                        </a:rPr>
                        <a:t>ALTEZZA: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(espositori negozi,banchi frigo dei supermercati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solidFill>
                            <a:srgbClr val="FF0000"/>
                          </a:solidFill>
                        </a:rPr>
                        <a:t>PAVIMENTAZIONE REGOLARE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/>
                        <a:t>(tombini,buche , radici esterne alberi)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solidFill>
                            <a:srgbClr val="FF0000"/>
                          </a:solidFill>
                        </a:rPr>
                        <a:t>COMPORTAMENTO   SBAGLIATO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9544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3600"/>
                        <a:t>  6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 </a:t>
                      </a:r>
                      <a:r>
                        <a:rPr b="1" lang="it" sz="3600"/>
                        <a:t> </a:t>
                      </a:r>
                      <a:r>
                        <a:rPr b="1" lang="it" sz="3600"/>
                        <a:t> 8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    </a:t>
                      </a:r>
                      <a:r>
                        <a:rPr b="1" lang="it" sz="3600"/>
                        <a:t> 0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  </a:t>
                      </a:r>
                      <a:r>
                        <a:rPr b="1" lang="it" sz="3600"/>
                        <a:t> 0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 </a:t>
                      </a:r>
                      <a:r>
                        <a:rPr b="1" lang="it" sz="3600"/>
                        <a:t>  0</a:t>
                      </a:r>
                      <a:endParaRPr b="1" sz="36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  </a:t>
                      </a:r>
                      <a:r>
                        <a:rPr b="1" lang="it" sz="3600"/>
                        <a:t> 6</a:t>
                      </a:r>
                      <a:endParaRPr b="1" sz="3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249175" y="2620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SOLUZIONI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414900" y="839250"/>
            <a:ext cx="8314200" cy="346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Abbiamo cercato su internet delle</a:t>
            </a:r>
            <a:r>
              <a:rPr lang="it" sz="1400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 soluzioni </a:t>
            </a:r>
            <a:r>
              <a:rPr lang="it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che servono a </a:t>
            </a:r>
            <a:r>
              <a:rPr lang="it" sz="1400">
                <a:solidFill>
                  <a:srgbClr val="8E7CC3"/>
                </a:solidFill>
                <a:latin typeface="Titan One"/>
                <a:ea typeface="Titan One"/>
                <a:cs typeface="Titan One"/>
                <a:sym typeface="Titan One"/>
              </a:rPr>
              <a:t>superare </a:t>
            </a:r>
            <a:r>
              <a:rPr lang="it" sz="1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delle barriere </a:t>
            </a:r>
            <a:r>
              <a:rPr lang="it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architettoniche tra cui </a:t>
            </a:r>
            <a:r>
              <a:rPr lang="it" sz="14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:</a:t>
            </a:r>
            <a:endParaRPr sz="1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125" y="1567450"/>
            <a:ext cx="1508500" cy="13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712500" y="2822801"/>
            <a:ext cx="1945825" cy="133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">
            <a:off x="5903863" y="2238212"/>
            <a:ext cx="2445374" cy="149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249175" y="3894246"/>
            <a:ext cx="17283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644625" y="4030075"/>
            <a:ext cx="3474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aveat"/>
                <a:ea typeface="Caveat"/>
                <a:cs typeface="Caveat"/>
                <a:sym typeface="Caveat"/>
              </a:rPr>
              <a:t>Nella seconda foto troviamo 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3D85C6"/>
                </a:solidFill>
                <a:latin typeface="Caveat"/>
                <a:ea typeface="Caveat"/>
                <a:cs typeface="Caveat"/>
                <a:sym typeface="Caveat"/>
              </a:rPr>
              <a:t>una rampa</a:t>
            </a:r>
            <a:r>
              <a:rPr lang="it" sz="1800">
                <a:latin typeface="Caveat"/>
                <a:ea typeface="Caveat"/>
                <a:cs typeface="Caveat"/>
                <a:sym typeface="Caveat"/>
              </a:rPr>
              <a:t> che  permette il passaggio ai  disabili . 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5204575" y="3738175"/>
            <a:ext cx="35181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aveat"/>
                <a:ea typeface="Caveat"/>
                <a:cs typeface="Caveat"/>
                <a:sym typeface="Caveat"/>
              </a:rPr>
              <a:t>Nella terza foto troviamo una soluzione ai marciapiedi alti: </a:t>
            </a:r>
            <a:r>
              <a:rPr lang="it" sz="1800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una discesa </a:t>
            </a:r>
            <a:r>
              <a:rPr lang="it" sz="1800">
                <a:latin typeface="Caveat"/>
                <a:ea typeface="Caveat"/>
                <a:cs typeface="Caveat"/>
                <a:sym typeface="Caveat"/>
              </a:rPr>
              <a:t>che permette ai disabili il passaggio dalla strada ai marciapiedi o viceversa .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2870325" y="1126425"/>
            <a:ext cx="39084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DISLIVELLO</a:t>
            </a:r>
            <a:endParaRPr b="1" i="1"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318925" y="1601500"/>
            <a:ext cx="37185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aveat"/>
                <a:ea typeface="Caveat"/>
                <a:cs typeface="Caveat"/>
                <a:sym typeface="Caveat"/>
              </a:rPr>
              <a:t>Nella prima foto troviamo un </a:t>
            </a:r>
            <a:r>
              <a:rPr lang="it" sz="1800">
                <a:solidFill>
                  <a:srgbClr val="C27BA0"/>
                </a:solidFill>
                <a:latin typeface="Caveat"/>
                <a:ea typeface="Caveat"/>
                <a:cs typeface="Caveat"/>
                <a:sym typeface="Caveat"/>
              </a:rPr>
              <a:t>montascale esterno x disabili</a:t>
            </a:r>
            <a:r>
              <a:rPr lang="it" sz="1800">
                <a:latin typeface="Caveat"/>
                <a:ea typeface="Caveat"/>
                <a:cs typeface="Caveat"/>
                <a:sym typeface="Caveat"/>
              </a:rPr>
              <a:t>.Aiuta i disabili a superare una difficoltà , come in questo caso le scale.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4037425" y="1526775"/>
            <a:ext cx="39084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1</a:t>
            </a: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712500" y="2741713"/>
            <a:ext cx="3908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</a:t>
            </a: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6073125" y="3447100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