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ource Code Pro"/>
      <p:regular r:id="rId17"/>
      <p:bold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regular.fntdata"/><Relationship Id="rId14" Type="http://schemas.openxmlformats.org/officeDocument/2006/relationships/slide" Target="slides/slide9.xml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0" y="0"/>
            <a:ext cx="9144000" cy="3425100"/>
          </a:xfrm>
          <a:prstGeom prst="rect">
            <a:avLst/>
          </a:prstGeom>
          <a:solidFill>
            <a:srgbClr val="0000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>
                <a:solidFill>
                  <a:schemeClr val="lt1"/>
                </a:solidFill>
              </a:rPr>
              <a:t>LE BARRIERE ARCHITETTONICHE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252850" y="36550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ANTONIO D’AURIA E GIOVANNI SCARANO 2°L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048975" y="70625"/>
            <a:ext cx="9804300" cy="13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>
                <a:solidFill>
                  <a:schemeClr val="lt1"/>
                </a:solidFill>
              </a:rPr>
              <a:t>ORGANIZZAZIONE DEL PROGETTO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83791" y="1624247"/>
            <a:ext cx="9144000" cy="3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635575" y="494450"/>
            <a:ext cx="7709400" cy="4696200"/>
          </a:xfrm>
          <a:prstGeom prst="horizontalScroll">
            <a:avLst>
              <a:gd fmla="val 12500" name="adj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PRIMA DI TUTTO  CI SIAMO DIVISI IN  </a:t>
            </a:r>
            <a:endParaRPr sz="18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4 GRUPPI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; OGNUNO DEI QUALI AVEVA UN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COMPITO BEN PRECISO,AD ESEMPIO IL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GRUPPO COMPOSTO DA:ANTONIO D’AURIA,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GIOVANNI SCARANO,FRANCESCO CRISPINO,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GIORDANO ANTIMO E JAKIMI ALESSANDRO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AVEVANO </a:t>
            </a: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IL COMPITO DI TROVARE COSE NON ADEGUATE OVVERO,</a:t>
            </a:r>
            <a:endParaRPr sz="18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BARRIERE ARCHITETTONICHE NEGLI EDIFICI PUBBLICI</a:t>
            </a:r>
            <a:endParaRPr sz="18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305125" y="-58850"/>
            <a:ext cx="73623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>
                <a:solidFill>
                  <a:schemeClr val="lt1"/>
                </a:solidFill>
              </a:rPr>
              <a:t>ESEMPI DI BARRIER</a:t>
            </a:r>
            <a:r>
              <a:rPr lang="it" sz="6000">
                <a:solidFill>
                  <a:schemeClr val="lt1"/>
                </a:solidFill>
              </a:rPr>
              <a:t>E ARCHITETTONICHE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0" y="1635950"/>
            <a:ext cx="9051000" cy="3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641250" y="1830150"/>
            <a:ext cx="4824300" cy="2807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1)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QUESTA è UNA FOTO SCATTATA ALL’INTERNO DELLA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SCUOLA S.M.S MASSIMO STANZIONE SITUATA IN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VIA F.PETRARCA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.QUI SI PUO’ OSSERVARE UN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ESEMPIO DI BARRIERA ARCHITETTONICA OVVERO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UNA SCALA SENZA RAMPA</a:t>
            </a:r>
            <a:endParaRPr/>
          </a:p>
        </p:txBody>
      </p:sp>
      <p:sp>
        <p:nvSpPr>
          <p:cNvPr id="72" name="Shape 72"/>
          <p:cNvSpPr/>
          <p:nvPr/>
        </p:nvSpPr>
        <p:spPr>
          <a:xfrm rot="-382">
            <a:off x="5873248" y="747306"/>
            <a:ext cx="2700000" cy="32016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">
            <a:off x="6340500" y="1199754"/>
            <a:ext cx="1765502" cy="2472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-688750" y="434075"/>
            <a:ext cx="6180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-33900" y="0"/>
            <a:ext cx="9226200" cy="51435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9651" y="-564950"/>
            <a:ext cx="904951" cy="223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7775" y="1247649"/>
            <a:ext cx="1996627" cy="22362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5982525" y="304625"/>
            <a:ext cx="2874900" cy="35841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862000" y="540000"/>
            <a:ext cx="4338300" cy="3214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2)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QUESTA</a:t>
            </a: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STRADA DISSESTATA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 FOTOGRAFATA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IN VIA CIARDULLI 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è UN ESEMPIO DI BARRIERA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ARCHITETTONICA UN PO’ PARTICOLARE ,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INFATTI SI PUO’ VEDERE COME QUESTE STRADE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NON SIANO CURATE DAL COMUNE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 DI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“ORTA DI ATELLA”.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-3539" l="0" r="0" t="3540"/>
          <a:stretch/>
        </p:blipFill>
        <p:spPr>
          <a:xfrm>
            <a:off x="6619600" y="723050"/>
            <a:ext cx="1600726" cy="184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1337" y="2625400"/>
            <a:ext cx="1777276" cy="96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-900600" y="427675"/>
            <a:ext cx="7359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88438" y="359850"/>
            <a:ext cx="6747300" cy="4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519475" y="627775"/>
            <a:ext cx="4507800" cy="33387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3)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QUI POSSIAMO OSSERVARE UNA BARRIERA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ARCHITETTONICA (OVVERO LE SCALE) SITUATE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ALL’ENTRATA DELLA CASERMA DELLA POLIZIA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MUNICIPALE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5711450" y="206875"/>
            <a:ext cx="2883600" cy="3759600"/>
          </a:xfrm>
          <a:prstGeom prst="verticalScroll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800" y="691025"/>
            <a:ext cx="2000900" cy="194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52628" l="19716" r="33091" t="26547"/>
          <a:stretch/>
        </p:blipFill>
        <p:spPr>
          <a:xfrm>
            <a:off x="6183700" y="2689425"/>
            <a:ext cx="1939101" cy="120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-1642125" y="634200"/>
            <a:ext cx="10182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217550" y="98750"/>
            <a:ext cx="5943000" cy="50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776200" y="481975"/>
            <a:ext cx="4590300" cy="3685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4)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ALL’ESTERNO DELL’EDIFICIO LA PAVIMENTAZIONE è REGOLARE MENTRE L’INGRESSO NON DISPONE </a:t>
            </a: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DI UNA RAMPA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 PER I DISABILI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FOTO SCATTATA IN</a:t>
            </a: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VIA MANZONI</a:t>
            </a:r>
            <a:endParaRPr sz="18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6198775" y="329575"/>
            <a:ext cx="2678700" cy="36852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625" y="740125"/>
            <a:ext cx="1543002" cy="18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9537" y="2660000"/>
            <a:ext cx="1637175" cy="12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-1359650" y="292850"/>
            <a:ext cx="2415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264600" y="0"/>
            <a:ext cx="5627400" cy="47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275" y="1506579"/>
            <a:ext cx="1818273" cy="2965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600250" y="494350"/>
            <a:ext cx="4578600" cy="3495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5)</a:t>
            </a: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ALL’ESTERNO DELLA CHIESA SAN MASSIMO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SI PUò OSSERVARE QUANTO PER UN DISABILE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SIA DIFFICILE NON SOLO LA VITA QUOTIDIANA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Merriweather"/>
              <a:buChar char="●"/>
            </a:pP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MA ANCHE LA VITA SPIRITUALE</a:t>
            </a:r>
            <a:endParaRPr sz="18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it" sz="1800">
                <a:latin typeface="Merriweather"/>
                <a:ea typeface="Merriweather"/>
                <a:cs typeface="Merriweather"/>
                <a:sym typeface="Merriweather"/>
              </a:rPr>
              <a:t>FOTO SCATTATA</a:t>
            </a:r>
            <a:r>
              <a:rPr lang="it" sz="1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IN VIA CHIESA</a:t>
            </a:r>
            <a:endParaRPr sz="18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5892000" y="347100"/>
            <a:ext cx="2729400" cy="36429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250" y="841925"/>
            <a:ext cx="1740074" cy="296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35150" y="-26775"/>
            <a:ext cx="92814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>
                <a:solidFill>
                  <a:schemeClr val="lt1"/>
                </a:solidFill>
              </a:rPr>
              <a:t>BARRIERE TROVATE NEGLI EDIFICI PUBBLICI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-71400" y="1232175"/>
            <a:ext cx="9281400" cy="3915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" name="Shape 123"/>
          <p:cNvCxnSpPr/>
          <p:nvPr/>
        </p:nvCxnSpPr>
        <p:spPr>
          <a:xfrm>
            <a:off x="1930275" y="1165225"/>
            <a:ext cx="11700" cy="3990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Shape 124"/>
          <p:cNvCxnSpPr/>
          <p:nvPr/>
        </p:nvCxnSpPr>
        <p:spPr>
          <a:xfrm>
            <a:off x="0" y="1871425"/>
            <a:ext cx="9239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Shape 125"/>
          <p:cNvCxnSpPr/>
          <p:nvPr/>
        </p:nvCxnSpPr>
        <p:spPr>
          <a:xfrm flipH="1" rot="10800000">
            <a:off x="-24150" y="2565750"/>
            <a:ext cx="92520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Shape 126"/>
          <p:cNvCxnSpPr>
            <a:stCxn id="122" idx="1"/>
            <a:endCxn id="122" idx="3"/>
          </p:cNvCxnSpPr>
          <p:nvPr/>
        </p:nvCxnSpPr>
        <p:spPr>
          <a:xfrm>
            <a:off x="-71400" y="3189675"/>
            <a:ext cx="9281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Shape 127"/>
          <p:cNvCxnSpPr/>
          <p:nvPr/>
        </p:nvCxnSpPr>
        <p:spPr>
          <a:xfrm>
            <a:off x="-30000" y="3848775"/>
            <a:ext cx="9281400" cy="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Shape 128"/>
          <p:cNvCxnSpPr/>
          <p:nvPr/>
        </p:nvCxnSpPr>
        <p:spPr>
          <a:xfrm flipH="1" rot="10800000">
            <a:off x="-6600" y="4484450"/>
            <a:ext cx="9246000" cy="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Shape 129"/>
          <p:cNvSpPr txBox="1"/>
          <p:nvPr/>
        </p:nvSpPr>
        <p:spPr>
          <a:xfrm>
            <a:off x="11775" y="1871425"/>
            <a:ext cx="19302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DISLIVELLI</a:t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0" y="2589400"/>
            <a:ext cx="1941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PAVIMENTAZIONE</a:t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IRREGOLARE</a:t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-129400" y="3154200"/>
            <a:ext cx="11700" cy="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-20925" y="3219100"/>
            <a:ext cx="19956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23475" y="3203750"/>
            <a:ext cx="19068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COMPORTAMENTO</a:t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SCORRETTO</a:t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11775" y="3860575"/>
            <a:ext cx="19302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ARREDI URBANI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INGOMBRANTI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35" name="Shape 135"/>
          <p:cNvCxnSpPr/>
          <p:nvPr/>
        </p:nvCxnSpPr>
        <p:spPr>
          <a:xfrm>
            <a:off x="4248975" y="1282900"/>
            <a:ext cx="0" cy="38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Shape 136"/>
          <p:cNvCxnSpPr/>
          <p:nvPr/>
        </p:nvCxnSpPr>
        <p:spPr>
          <a:xfrm flipH="1">
            <a:off x="6826750" y="1177000"/>
            <a:ext cx="23400" cy="40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Shape 137"/>
          <p:cNvSpPr txBox="1"/>
          <p:nvPr/>
        </p:nvSpPr>
        <p:spPr>
          <a:xfrm>
            <a:off x="1941975" y="1218200"/>
            <a:ext cx="23658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S.M.S MASSIMO STANZIONE</a:t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4307825" y="1247625"/>
            <a:ext cx="24600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4402000" y="1287500"/>
            <a:ext cx="2483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POLIZIA MUNICIPALE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7109125" y="1291100"/>
            <a:ext cx="2365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A.S.L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CONSULTORIO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883175" y="1822250"/>
            <a:ext cx="2483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ENTRAMBI I MARCIAPIEDI ERANO </a:t>
            </a:r>
            <a:r>
              <a:rPr lang="it">
                <a:solidFill>
                  <a:srgbClr val="FF0000"/>
                </a:solidFill>
              </a:rPr>
              <a:t>SENZA RAMPA</a:t>
            </a:r>
            <a:r>
              <a:rPr lang="it"/>
              <a:t> PER I DISABILI (</a:t>
            </a:r>
            <a:r>
              <a:rPr lang="it">
                <a:solidFill>
                  <a:srgbClr val="FF0000"/>
                </a:solidFill>
              </a:rPr>
              <a:t>2</a:t>
            </a:r>
            <a:r>
              <a:rPr lang="it"/>
              <a:t>)</a:t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4390225" y="1865500"/>
            <a:ext cx="19956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4171025" y="1815100"/>
            <a:ext cx="2733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POLIZIA MUNICIPALE NON è MUNITA DI RAMPA PER I DISABILI ALL’INGRESSO (</a:t>
            </a:r>
            <a:r>
              <a:rPr lang="it">
                <a:solidFill>
                  <a:srgbClr val="FF0000"/>
                </a:solidFill>
              </a:rPr>
              <a:t>1</a:t>
            </a:r>
            <a:r>
              <a:rPr lang="it"/>
              <a:t>)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5178800" y="2189225"/>
            <a:ext cx="67794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6767875" y="1789888"/>
            <a:ext cx="2460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A.S.L,INVECE,NON ERA </a:t>
            </a:r>
            <a:r>
              <a:rPr lang="it">
                <a:solidFill>
                  <a:srgbClr val="FF0000"/>
                </a:solidFill>
              </a:rPr>
              <a:t>MUNITA DI RAMPA </a:t>
            </a:r>
            <a:r>
              <a:rPr lang="it"/>
              <a:t>ALL’INGRESSO (</a:t>
            </a:r>
            <a:r>
              <a:rPr lang="it">
                <a:solidFill>
                  <a:srgbClr val="FF0000"/>
                </a:solidFill>
              </a:rPr>
              <a:t>1</a:t>
            </a:r>
            <a:r>
              <a:rPr lang="it"/>
              <a:t>)</a:t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1942050" y="2601175"/>
            <a:ext cx="23658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L’EDIFICIO PRESENTA STRADE DISCOSTATE (</a:t>
            </a:r>
            <a:r>
              <a:rPr lang="it">
                <a:solidFill>
                  <a:srgbClr val="FF0000"/>
                </a:solidFill>
              </a:rPr>
              <a:t>2</a:t>
            </a:r>
            <a:r>
              <a:rPr lang="it"/>
              <a:t>)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4240000" y="2490788"/>
            <a:ext cx="28074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ALL’ESTERNO DELL’EDIFICIO </a:t>
            </a:r>
            <a:r>
              <a:rPr lang="it">
                <a:solidFill>
                  <a:srgbClr val="FF0000"/>
                </a:solidFill>
              </a:rPr>
              <a:t>LA PAVIMENTAZIONE è REGOLARE </a:t>
            </a:r>
            <a:r>
              <a:rPr lang="it"/>
              <a:t>(</a:t>
            </a:r>
            <a:r>
              <a:rPr lang="it">
                <a:solidFill>
                  <a:srgbClr val="FF0000"/>
                </a:solidFill>
              </a:rPr>
              <a:t>0</a:t>
            </a:r>
            <a:r>
              <a:rPr lang="it"/>
              <a:t>)</a:t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6836275" y="2471301"/>
            <a:ext cx="23232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ANCHE QUI LA </a:t>
            </a:r>
            <a:r>
              <a:rPr lang="it">
                <a:solidFill>
                  <a:srgbClr val="FF0000"/>
                </a:solidFill>
              </a:rPr>
              <a:t>PAVIMENTAZIONE è REGOLARE</a:t>
            </a:r>
            <a:r>
              <a:rPr lang="it"/>
              <a:t> (</a:t>
            </a:r>
            <a:r>
              <a:rPr lang="it">
                <a:solidFill>
                  <a:srgbClr val="FF0000"/>
                </a:solidFill>
              </a:rPr>
              <a:t>0</a:t>
            </a:r>
            <a:r>
              <a:rPr lang="it"/>
              <a:t>)</a:t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1883175" y="3158450"/>
            <a:ext cx="26772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QUI NON SONO PRESENTI COMPORTAMENTI SCORRETTI (</a:t>
            </a:r>
            <a:r>
              <a:rPr lang="it">
                <a:solidFill>
                  <a:srgbClr val="FF0000"/>
                </a:solidFill>
              </a:rPr>
              <a:t>0</a:t>
            </a:r>
            <a:r>
              <a:rPr lang="it"/>
              <a:t>)</a:t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4248875" y="3118025"/>
            <a:ext cx="25779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QUI NON SONO PRESENTI COMPORTAMENTI SCORRETTI (</a:t>
            </a:r>
            <a:r>
              <a:rPr lang="it">
                <a:solidFill>
                  <a:srgbClr val="FF0000"/>
                </a:solidFill>
              </a:rPr>
              <a:t>0</a:t>
            </a:r>
            <a:r>
              <a:rPr lang="it"/>
              <a:t>)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6850150" y="3150301"/>
            <a:ext cx="2483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QUI NON SONO PRESENTI COMPORTAMENTI SCORRETTI (</a:t>
            </a:r>
            <a:r>
              <a:rPr lang="it">
                <a:solidFill>
                  <a:srgbClr val="FF0000"/>
                </a:solidFill>
              </a:rPr>
              <a:t>0</a:t>
            </a:r>
            <a:r>
              <a:rPr lang="it"/>
              <a:t>)</a:t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-306025" y="2401075"/>
            <a:ext cx="67794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1952325" y="3807600"/>
            <a:ext cx="22863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QUI NON SONO PRESENTI ARREDI INGOMBRANTI (</a:t>
            </a:r>
            <a:r>
              <a:rPr lang="it">
                <a:solidFill>
                  <a:srgbClr val="FF0000"/>
                </a:solidFill>
              </a:rPr>
              <a:t>0</a:t>
            </a:r>
            <a:r>
              <a:rPr lang="it"/>
              <a:t>)</a:t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4260750" y="3860575"/>
            <a:ext cx="25779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QUI NON SONO PRESENTI ARREDI INGOMBRANTI (</a:t>
            </a:r>
            <a:r>
              <a:rPr lang="it">
                <a:solidFill>
                  <a:srgbClr val="FF0000"/>
                </a:solidFill>
              </a:rPr>
              <a:t>0</a:t>
            </a:r>
            <a:r>
              <a:rPr lang="it"/>
              <a:t>)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6850425" y="3807600"/>
            <a:ext cx="23658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QUI NON SONO PRESENTI ARREDI INGOMBRANTI (</a:t>
            </a:r>
            <a:r>
              <a:rPr lang="it">
                <a:solidFill>
                  <a:srgbClr val="FF0000"/>
                </a:solidFill>
              </a:rPr>
              <a:t>0</a:t>
            </a:r>
            <a:r>
              <a:rPr lang="it"/>
              <a:t>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82225" y="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>
                <a:solidFill>
                  <a:schemeClr val="lt1"/>
                </a:solidFill>
              </a:rPr>
              <a:t>COME RISOLVERE I PROBLEMI CAUSATI DALLE BARRIERE ARCHITETTONICHE 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87600" y="1942075"/>
            <a:ext cx="8968800" cy="32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08775" y="1459475"/>
            <a:ext cx="8467500" cy="3413400"/>
          </a:xfrm>
          <a:prstGeom prst="horizontalScroll">
            <a:avLst>
              <a:gd fmla="val 12500" name="adj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717975" y="2059750"/>
            <a:ext cx="7827000" cy="21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ALCUNE BARRIERE ARCHITETTONICHE SONO</a:t>
            </a:r>
            <a:r>
              <a:rPr lang="it">
                <a:solidFill>
                  <a:srgbClr val="FF0000"/>
                </a:solidFill>
              </a:rPr>
              <a:t> RISOLVIBILI</a:t>
            </a:r>
            <a:r>
              <a:rPr lang="it"/>
              <a:t>.AD ESEMPIO SE ALL’INTERNO DI UN’ABITAZIONE CON PIU’ DI UN PIANO è POSSIBILE INSTALLARE UNA SEDIA MOBILE  OPPURE  NEGLI EDIFICI PUBBLICI CON SEDIE CHE SI ALZANO E CHE SI ABBASSANO A NOSTRO PIACIMENTO.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