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3" r:id="rId6"/>
    <p:sldId id="260" r:id="rId7"/>
    <p:sldId id="261" r:id="rId8"/>
    <p:sldId id="262" r:id="rId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D2A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392434-0BAC-4F96-AE16-04CEB7C9DD8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90ED760-011A-49E9-A4F8-C9756D0ABB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091629D-2910-4C8C-A54F-2E319818ADED}"/>
              </a:ext>
            </a:extLst>
          </p:cNvPr>
          <p:cNvSpPr>
            <a:spLocks noGrp="1"/>
          </p:cNvSpPr>
          <p:nvPr>
            <p:ph type="dt" sz="half" idx="10"/>
          </p:nvPr>
        </p:nvSpPr>
        <p:spPr/>
        <p:txBody>
          <a:bodyPr/>
          <a:lstStyle/>
          <a:p>
            <a:fld id="{E1F99310-0C69-4001-8A7A-FC37CD98AD89}" type="datetimeFigureOut">
              <a:rPr lang="it-IT" smtClean="0"/>
              <a:t>10/01/2022</a:t>
            </a:fld>
            <a:endParaRPr lang="it-IT"/>
          </a:p>
        </p:txBody>
      </p:sp>
      <p:sp>
        <p:nvSpPr>
          <p:cNvPr id="5" name="Segnaposto piè di pagina 4">
            <a:extLst>
              <a:ext uri="{FF2B5EF4-FFF2-40B4-BE49-F238E27FC236}">
                <a16:creationId xmlns:a16="http://schemas.microsoft.com/office/drawing/2014/main" id="{A225220B-C8D0-471E-B6BE-224C359F9DF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39A1413-6B70-473E-B994-9F76668344B4}"/>
              </a:ext>
            </a:extLst>
          </p:cNvPr>
          <p:cNvSpPr>
            <a:spLocks noGrp="1"/>
          </p:cNvSpPr>
          <p:nvPr>
            <p:ph type="sldNum" sz="quarter" idx="12"/>
          </p:nvPr>
        </p:nvSpPr>
        <p:spPr/>
        <p:txBody>
          <a:bodyPr/>
          <a:lstStyle/>
          <a:p>
            <a:fld id="{3660C01A-29B8-4BE9-8977-08967A2458FC}" type="slidenum">
              <a:rPr lang="it-IT" smtClean="0"/>
              <a:t>‹N›</a:t>
            </a:fld>
            <a:endParaRPr lang="it-IT"/>
          </a:p>
        </p:txBody>
      </p:sp>
    </p:spTree>
    <p:extLst>
      <p:ext uri="{BB962C8B-B14F-4D97-AF65-F5344CB8AC3E}">
        <p14:creationId xmlns:p14="http://schemas.microsoft.com/office/powerpoint/2010/main" val="2758132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3F3947-34E3-4377-A247-7832FB46A48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5EB70C7-F7A5-4D8C-AE70-8A02AAD131F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1349E0A-4528-40DE-8BF8-6BEEE9C9D91D}"/>
              </a:ext>
            </a:extLst>
          </p:cNvPr>
          <p:cNvSpPr>
            <a:spLocks noGrp="1"/>
          </p:cNvSpPr>
          <p:nvPr>
            <p:ph type="dt" sz="half" idx="10"/>
          </p:nvPr>
        </p:nvSpPr>
        <p:spPr/>
        <p:txBody>
          <a:bodyPr/>
          <a:lstStyle/>
          <a:p>
            <a:fld id="{E1F99310-0C69-4001-8A7A-FC37CD98AD89}" type="datetimeFigureOut">
              <a:rPr lang="it-IT" smtClean="0"/>
              <a:t>10/01/2022</a:t>
            </a:fld>
            <a:endParaRPr lang="it-IT"/>
          </a:p>
        </p:txBody>
      </p:sp>
      <p:sp>
        <p:nvSpPr>
          <p:cNvPr id="5" name="Segnaposto piè di pagina 4">
            <a:extLst>
              <a:ext uri="{FF2B5EF4-FFF2-40B4-BE49-F238E27FC236}">
                <a16:creationId xmlns:a16="http://schemas.microsoft.com/office/drawing/2014/main" id="{EC63A272-927D-497F-AC0C-F3677DA284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F8E9F8A-3C13-4A89-9D0F-40C052A2EF28}"/>
              </a:ext>
            </a:extLst>
          </p:cNvPr>
          <p:cNvSpPr>
            <a:spLocks noGrp="1"/>
          </p:cNvSpPr>
          <p:nvPr>
            <p:ph type="sldNum" sz="quarter" idx="12"/>
          </p:nvPr>
        </p:nvSpPr>
        <p:spPr/>
        <p:txBody>
          <a:bodyPr/>
          <a:lstStyle/>
          <a:p>
            <a:fld id="{3660C01A-29B8-4BE9-8977-08967A2458FC}" type="slidenum">
              <a:rPr lang="it-IT" smtClean="0"/>
              <a:t>‹N›</a:t>
            </a:fld>
            <a:endParaRPr lang="it-IT"/>
          </a:p>
        </p:txBody>
      </p:sp>
    </p:spTree>
    <p:extLst>
      <p:ext uri="{BB962C8B-B14F-4D97-AF65-F5344CB8AC3E}">
        <p14:creationId xmlns:p14="http://schemas.microsoft.com/office/powerpoint/2010/main" val="324098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BE22ECD-4AF4-4F4C-A8B7-FCA2197C373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7A4CD70-9B22-4B10-9A3E-10E5248A7F6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9C75B57-9F87-4057-B0A6-70CBFEADF64B}"/>
              </a:ext>
            </a:extLst>
          </p:cNvPr>
          <p:cNvSpPr>
            <a:spLocks noGrp="1"/>
          </p:cNvSpPr>
          <p:nvPr>
            <p:ph type="dt" sz="half" idx="10"/>
          </p:nvPr>
        </p:nvSpPr>
        <p:spPr/>
        <p:txBody>
          <a:bodyPr/>
          <a:lstStyle/>
          <a:p>
            <a:fld id="{E1F99310-0C69-4001-8A7A-FC37CD98AD89}" type="datetimeFigureOut">
              <a:rPr lang="it-IT" smtClean="0"/>
              <a:t>10/01/2022</a:t>
            </a:fld>
            <a:endParaRPr lang="it-IT"/>
          </a:p>
        </p:txBody>
      </p:sp>
      <p:sp>
        <p:nvSpPr>
          <p:cNvPr id="5" name="Segnaposto piè di pagina 4">
            <a:extLst>
              <a:ext uri="{FF2B5EF4-FFF2-40B4-BE49-F238E27FC236}">
                <a16:creationId xmlns:a16="http://schemas.microsoft.com/office/drawing/2014/main" id="{74848801-B03B-49A8-B14E-4842863B4CD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41A4AC0-0DF9-4287-9127-61ABE8A185DE}"/>
              </a:ext>
            </a:extLst>
          </p:cNvPr>
          <p:cNvSpPr>
            <a:spLocks noGrp="1"/>
          </p:cNvSpPr>
          <p:nvPr>
            <p:ph type="sldNum" sz="quarter" idx="12"/>
          </p:nvPr>
        </p:nvSpPr>
        <p:spPr/>
        <p:txBody>
          <a:bodyPr/>
          <a:lstStyle/>
          <a:p>
            <a:fld id="{3660C01A-29B8-4BE9-8977-08967A2458FC}" type="slidenum">
              <a:rPr lang="it-IT" smtClean="0"/>
              <a:t>‹N›</a:t>
            </a:fld>
            <a:endParaRPr lang="it-IT"/>
          </a:p>
        </p:txBody>
      </p:sp>
    </p:spTree>
    <p:extLst>
      <p:ext uri="{BB962C8B-B14F-4D97-AF65-F5344CB8AC3E}">
        <p14:creationId xmlns:p14="http://schemas.microsoft.com/office/powerpoint/2010/main" val="2858457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67D87C-4AB1-4F3A-B57D-AC87075B9F2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CA8EE2F-2AA9-4FE2-957A-5F0D50D17E9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BA48CB7-4C53-48FD-B5CE-0A7545848932}"/>
              </a:ext>
            </a:extLst>
          </p:cNvPr>
          <p:cNvSpPr>
            <a:spLocks noGrp="1"/>
          </p:cNvSpPr>
          <p:nvPr>
            <p:ph type="dt" sz="half" idx="10"/>
          </p:nvPr>
        </p:nvSpPr>
        <p:spPr/>
        <p:txBody>
          <a:bodyPr/>
          <a:lstStyle/>
          <a:p>
            <a:fld id="{E1F99310-0C69-4001-8A7A-FC37CD98AD89}" type="datetimeFigureOut">
              <a:rPr lang="it-IT" smtClean="0"/>
              <a:t>10/01/2022</a:t>
            </a:fld>
            <a:endParaRPr lang="it-IT"/>
          </a:p>
        </p:txBody>
      </p:sp>
      <p:sp>
        <p:nvSpPr>
          <p:cNvPr id="5" name="Segnaposto piè di pagina 4">
            <a:extLst>
              <a:ext uri="{FF2B5EF4-FFF2-40B4-BE49-F238E27FC236}">
                <a16:creationId xmlns:a16="http://schemas.microsoft.com/office/drawing/2014/main" id="{ACF8AFBB-A276-48FC-A7F4-D943E352873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A805F0D-2C54-4D98-BF4C-4AC0E54B716B}"/>
              </a:ext>
            </a:extLst>
          </p:cNvPr>
          <p:cNvSpPr>
            <a:spLocks noGrp="1"/>
          </p:cNvSpPr>
          <p:nvPr>
            <p:ph type="sldNum" sz="quarter" idx="12"/>
          </p:nvPr>
        </p:nvSpPr>
        <p:spPr/>
        <p:txBody>
          <a:bodyPr/>
          <a:lstStyle/>
          <a:p>
            <a:fld id="{3660C01A-29B8-4BE9-8977-08967A2458FC}" type="slidenum">
              <a:rPr lang="it-IT" smtClean="0"/>
              <a:t>‹N›</a:t>
            </a:fld>
            <a:endParaRPr lang="it-IT"/>
          </a:p>
        </p:txBody>
      </p:sp>
    </p:spTree>
    <p:extLst>
      <p:ext uri="{BB962C8B-B14F-4D97-AF65-F5344CB8AC3E}">
        <p14:creationId xmlns:p14="http://schemas.microsoft.com/office/powerpoint/2010/main" val="364809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461AAC-DEE5-4FAF-905E-23247319B9E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7C88E20-DC6D-4D35-ADC0-C73DEB2AC5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232854D-1E54-4D17-8B02-A67DC487E25C}"/>
              </a:ext>
            </a:extLst>
          </p:cNvPr>
          <p:cNvSpPr>
            <a:spLocks noGrp="1"/>
          </p:cNvSpPr>
          <p:nvPr>
            <p:ph type="dt" sz="half" idx="10"/>
          </p:nvPr>
        </p:nvSpPr>
        <p:spPr/>
        <p:txBody>
          <a:bodyPr/>
          <a:lstStyle/>
          <a:p>
            <a:fld id="{E1F99310-0C69-4001-8A7A-FC37CD98AD89}" type="datetimeFigureOut">
              <a:rPr lang="it-IT" smtClean="0"/>
              <a:t>10/01/2022</a:t>
            </a:fld>
            <a:endParaRPr lang="it-IT"/>
          </a:p>
        </p:txBody>
      </p:sp>
      <p:sp>
        <p:nvSpPr>
          <p:cNvPr id="5" name="Segnaposto piè di pagina 4">
            <a:extLst>
              <a:ext uri="{FF2B5EF4-FFF2-40B4-BE49-F238E27FC236}">
                <a16:creationId xmlns:a16="http://schemas.microsoft.com/office/drawing/2014/main" id="{F2F89FA5-FBB4-4CAA-84C8-AF59241EF5A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2980800-F728-4F71-A475-04A338F0F941}"/>
              </a:ext>
            </a:extLst>
          </p:cNvPr>
          <p:cNvSpPr>
            <a:spLocks noGrp="1"/>
          </p:cNvSpPr>
          <p:nvPr>
            <p:ph type="sldNum" sz="quarter" idx="12"/>
          </p:nvPr>
        </p:nvSpPr>
        <p:spPr/>
        <p:txBody>
          <a:bodyPr/>
          <a:lstStyle/>
          <a:p>
            <a:fld id="{3660C01A-29B8-4BE9-8977-08967A2458FC}" type="slidenum">
              <a:rPr lang="it-IT" smtClean="0"/>
              <a:t>‹N›</a:t>
            </a:fld>
            <a:endParaRPr lang="it-IT"/>
          </a:p>
        </p:txBody>
      </p:sp>
    </p:spTree>
    <p:extLst>
      <p:ext uri="{BB962C8B-B14F-4D97-AF65-F5344CB8AC3E}">
        <p14:creationId xmlns:p14="http://schemas.microsoft.com/office/powerpoint/2010/main" val="1951440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97B4A9-73D4-4614-864A-38F4B8D15EA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F0E5BF5-7998-4DEF-8DBC-FC6E42C74AB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85FD598-364F-4F5C-B652-676BB925CE9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5641CFC-00D9-481E-8877-A5D8E51FEF3F}"/>
              </a:ext>
            </a:extLst>
          </p:cNvPr>
          <p:cNvSpPr>
            <a:spLocks noGrp="1"/>
          </p:cNvSpPr>
          <p:nvPr>
            <p:ph type="dt" sz="half" idx="10"/>
          </p:nvPr>
        </p:nvSpPr>
        <p:spPr/>
        <p:txBody>
          <a:bodyPr/>
          <a:lstStyle/>
          <a:p>
            <a:fld id="{E1F99310-0C69-4001-8A7A-FC37CD98AD89}" type="datetimeFigureOut">
              <a:rPr lang="it-IT" smtClean="0"/>
              <a:t>10/01/2022</a:t>
            </a:fld>
            <a:endParaRPr lang="it-IT"/>
          </a:p>
        </p:txBody>
      </p:sp>
      <p:sp>
        <p:nvSpPr>
          <p:cNvPr id="6" name="Segnaposto piè di pagina 5">
            <a:extLst>
              <a:ext uri="{FF2B5EF4-FFF2-40B4-BE49-F238E27FC236}">
                <a16:creationId xmlns:a16="http://schemas.microsoft.com/office/drawing/2014/main" id="{5BDF8333-09F0-413A-B259-95D2A99F1E1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F1482CC-E9EB-4FC4-ACAB-F0093E123B5C}"/>
              </a:ext>
            </a:extLst>
          </p:cNvPr>
          <p:cNvSpPr>
            <a:spLocks noGrp="1"/>
          </p:cNvSpPr>
          <p:nvPr>
            <p:ph type="sldNum" sz="quarter" idx="12"/>
          </p:nvPr>
        </p:nvSpPr>
        <p:spPr/>
        <p:txBody>
          <a:bodyPr/>
          <a:lstStyle/>
          <a:p>
            <a:fld id="{3660C01A-29B8-4BE9-8977-08967A2458FC}" type="slidenum">
              <a:rPr lang="it-IT" smtClean="0"/>
              <a:t>‹N›</a:t>
            </a:fld>
            <a:endParaRPr lang="it-IT"/>
          </a:p>
        </p:txBody>
      </p:sp>
    </p:spTree>
    <p:extLst>
      <p:ext uri="{BB962C8B-B14F-4D97-AF65-F5344CB8AC3E}">
        <p14:creationId xmlns:p14="http://schemas.microsoft.com/office/powerpoint/2010/main" val="2163919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4F95C8-E1A8-4103-B255-3313B3C72AF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74FAFED-3F6E-41C4-AC36-2BECCB0690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C8942A7-B9A3-4513-B12A-BF679132E06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042BA83-698A-4E9C-826F-44AF736182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5F17266-0805-4F3C-88D2-DA6F3B6748E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5752645-E6C5-4B79-9606-2E9CF4694B9F}"/>
              </a:ext>
            </a:extLst>
          </p:cNvPr>
          <p:cNvSpPr>
            <a:spLocks noGrp="1"/>
          </p:cNvSpPr>
          <p:nvPr>
            <p:ph type="dt" sz="half" idx="10"/>
          </p:nvPr>
        </p:nvSpPr>
        <p:spPr/>
        <p:txBody>
          <a:bodyPr/>
          <a:lstStyle/>
          <a:p>
            <a:fld id="{E1F99310-0C69-4001-8A7A-FC37CD98AD89}" type="datetimeFigureOut">
              <a:rPr lang="it-IT" smtClean="0"/>
              <a:t>10/01/2022</a:t>
            </a:fld>
            <a:endParaRPr lang="it-IT"/>
          </a:p>
        </p:txBody>
      </p:sp>
      <p:sp>
        <p:nvSpPr>
          <p:cNvPr id="8" name="Segnaposto piè di pagina 7">
            <a:extLst>
              <a:ext uri="{FF2B5EF4-FFF2-40B4-BE49-F238E27FC236}">
                <a16:creationId xmlns:a16="http://schemas.microsoft.com/office/drawing/2014/main" id="{1F8BFA8F-FB02-4165-A36C-C548B86980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29A774F-C440-4463-878A-5B1F1691FD31}"/>
              </a:ext>
            </a:extLst>
          </p:cNvPr>
          <p:cNvSpPr>
            <a:spLocks noGrp="1"/>
          </p:cNvSpPr>
          <p:nvPr>
            <p:ph type="sldNum" sz="quarter" idx="12"/>
          </p:nvPr>
        </p:nvSpPr>
        <p:spPr/>
        <p:txBody>
          <a:bodyPr/>
          <a:lstStyle/>
          <a:p>
            <a:fld id="{3660C01A-29B8-4BE9-8977-08967A2458FC}" type="slidenum">
              <a:rPr lang="it-IT" smtClean="0"/>
              <a:t>‹N›</a:t>
            </a:fld>
            <a:endParaRPr lang="it-IT"/>
          </a:p>
        </p:txBody>
      </p:sp>
    </p:spTree>
    <p:extLst>
      <p:ext uri="{BB962C8B-B14F-4D97-AF65-F5344CB8AC3E}">
        <p14:creationId xmlns:p14="http://schemas.microsoft.com/office/powerpoint/2010/main" val="127568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C7B4A9-5E99-45F2-981E-D1D83172C3C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F95A82D-401B-4A46-9263-4708C0EF868A}"/>
              </a:ext>
            </a:extLst>
          </p:cNvPr>
          <p:cNvSpPr>
            <a:spLocks noGrp="1"/>
          </p:cNvSpPr>
          <p:nvPr>
            <p:ph type="dt" sz="half" idx="10"/>
          </p:nvPr>
        </p:nvSpPr>
        <p:spPr/>
        <p:txBody>
          <a:bodyPr/>
          <a:lstStyle/>
          <a:p>
            <a:fld id="{E1F99310-0C69-4001-8A7A-FC37CD98AD89}" type="datetimeFigureOut">
              <a:rPr lang="it-IT" smtClean="0"/>
              <a:t>10/01/2022</a:t>
            </a:fld>
            <a:endParaRPr lang="it-IT"/>
          </a:p>
        </p:txBody>
      </p:sp>
      <p:sp>
        <p:nvSpPr>
          <p:cNvPr id="4" name="Segnaposto piè di pagina 3">
            <a:extLst>
              <a:ext uri="{FF2B5EF4-FFF2-40B4-BE49-F238E27FC236}">
                <a16:creationId xmlns:a16="http://schemas.microsoft.com/office/drawing/2014/main" id="{C15E6DC6-4A23-4C97-93E1-5D8C1899B52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2881548-7D40-412D-A7A2-9CFB1372F37F}"/>
              </a:ext>
            </a:extLst>
          </p:cNvPr>
          <p:cNvSpPr>
            <a:spLocks noGrp="1"/>
          </p:cNvSpPr>
          <p:nvPr>
            <p:ph type="sldNum" sz="quarter" idx="12"/>
          </p:nvPr>
        </p:nvSpPr>
        <p:spPr/>
        <p:txBody>
          <a:bodyPr/>
          <a:lstStyle/>
          <a:p>
            <a:fld id="{3660C01A-29B8-4BE9-8977-08967A2458FC}" type="slidenum">
              <a:rPr lang="it-IT" smtClean="0"/>
              <a:t>‹N›</a:t>
            </a:fld>
            <a:endParaRPr lang="it-IT"/>
          </a:p>
        </p:txBody>
      </p:sp>
    </p:spTree>
    <p:extLst>
      <p:ext uri="{BB962C8B-B14F-4D97-AF65-F5344CB8AC3E}">
        <p14:creationId xmlns:p14="http://schemas.microsoft.com/office/powerpoint/2010/main" val="4266397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2987601-ACE0-4F0C-B084-02F6B526D33A}"/>
              </a:ext>
            </a:extLst>
          </p:cNvPr>
          <p:cNvSpPr>
            <a:spLocks noGrp="1"/>
          </p:cNvSpPr>
          <p:nvPr>
            <p:ph type="dt" sz="half" idx="10"/>
          </p:nvPr>
        </p:nvSpPr>
        <p:spPr/>
        <p:txBody>
          <a:bodyPr/>
          <a:lstStyle/>
          <a:p>
            <a:fld id="{E1F99310-0C69-4001-8A7A-FC37CD98AD89}" type="datetimeFigureOut">
              <a:rPr lang="it-IT" smtClean="0"/>
              <a:t>10/01/2022</a:t>
            </a:fld>
            <a:endParaRPr lang="it-IT"/>
          </a:p>
        </p:txBody>
      </p:sp>
      <p:sp>
        <p:nvSpPr>
          <p:cNvPr id="3" name="Segnaposto piè di pagina 2">
            <a:extLst>
              <a:ext uri="{FF2B5EF4-FFF2-40B4-BE49-F238E27FC236}">
                <a16:creationId xmlns:a16="http://schemas.microsoft.com/office/drawing/2014/main" id="{003EF10C-E055-4C5D-B7AC-939845A0B15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93FDD66-52AC-4442-9CF4-B353226D98A1}"/>
              </a:ext>
            </a:extLst>
          </p:cNvPr>
          <p:cNvSpPr>
            <a:spLocks noGrp="1"/>
          </p:cNvSpPr>
          <p:nvPr>
            <p:ph type="sldNum" sz="quarter" idx="12"/>
          </p:nvPr>
        </p:nvSpPr>
        <p:spPr/>
        <p:txBody>
          <a:bodyPr/>
          <a:lstStyle/>
          <a:p>
            <a:fld id="{3660C01A-29B8-4BE9-8977-08967A2458FC}" type="slidenum">
              <a:rPr lang="it-IT" smtClean="0"/>
              <a:t>‹N›</a:t>
            </a:fld>
            <a:endParaRPr lang="it-IT"/>
          </a:p>
        </p:txBody>
      </p:sp>
    </p:spTree>
    <p:extLst>
      <p:ext uri="{BB962C8B-B14F-4D97-AF65-F5344CB8AC3E}">
        <p14:creationId xmlns:p14="http://schemas.microsoft.com/office/powerpoint/2010/main" val="2373582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ACCE27-BC39-44DA-AD4C-006018CF52A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F81CF58-ED78-4E83-9722-DC75B3EC83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F9489F-2F12-416F-A14A-B92492950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4710375-20A5-41BB-8DD3-E09293EBC482}"/>
              </a:ext>
            </a:extLst>
          </p:cNvPr>
          <p:cNvSpPr>
            <a:spLocks noGrp="1"/>
          </p:cNvSpPr>
          <p:nvPr>
            <p:ph type="dt" sz="half" idx="10"/>
          </p:nvPr>
        </p:nvSpPr>
        <p:spPr/>
        <p:txBody>
          <a:bodyPr/>
          <a:lstStyle/>
          <a:p>
            <a:fld id="{E1F99310-0C69-4001-8A7A-FC37CD98AD89}" type="datetimeFigureOut">
              <a:rPr lang="it-IT" smtClean="0"/>
              <a:t>10/01/2022</a:t>
            </a:fld>
            <a:endParaRPr lang="it-IT"/>
          </a:p>
        </p:txBody>
      </p:sp>
      <p:sp>
        <p:nvSpPr>
          <p:cNvPr id="6" name="Segnaposto piè di pagina 5">
            <a:extLst>
              <a:ext uri="{FF2B5EF4-FFF2-40B4-BE49-F238E27FC236}">
                <a16:creationId xmlns:a16="http://schemas.microsoft.com/office/drawing/2014/main" id="{A9F64864-19CC-45EB-9B28-A90C212A6E0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0EEACCB-0531-4901-A4B1-DACFDA94F0FA}"/>
              </a:ext>
            </a:extLst>
          </p:cNvPr>
          <p:cNvSpPr>
            <a:spLocks noGrp="1"/>
          </p:cNvSpPr>
          <p:nvPr>
            <p:ph type="sldNum" sz="quarter" idx="12"/>
          </p:nvPr>
        </p:nvSpPr>
        <p:spPr/>
        <p:txBody>
          <a:bodyPr/>
          <a:lstStyle/>
          <a:p>
            <a:fld id="{3660C01A-29B8-4BE9-8977-08967A2458FC}" type="slidenum">
              <a:rPr lang="it-IT" smtClean="0"/>
              <a:t>‹N›</a:t>
            </a:fld>
            <a:endParaRPr lang="it-IT"/>
          </a:p>
        </p:txBody>
      </p:sp>
    </p:spTree>
    <p:extLst>
      <p:ext uri="{BB962C8B-B14F-4D97-AF65-F5344CB8AC3E}">
        <p14:creationId xmlns:p14="http://schemas.microsoft.com/office/powerpoint/2010/main" val="3919486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A7B611-15A7-453A-8454-DD3DB5776FB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A35B411-E70B-406C-9132-817FBC8281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F1576D6-308D-4991-BEED-47AAF869D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A761B61-1FDB-4063-9B29-32F8F8D3A8AF}"/>
              </a:ext>
            </a:extLst>
          </p:cNvPr>
          <p:cNvSpPr>
            <a:spLocks noGrp="1"/>
          </p:cNvSpPr>
          <p:nvPr>
            <p:ph type="dt" sz="half" idx="10"/>
          </p:nvPr>
        </p:nvSpPr>
        <p:spPr/>
        <p:txBody>
          <a:bodyPr/>
          <a:lstStyle/>
          <a:p>
            <a:fld id="{E1F99310-0C69-4001-8A7A-FC37CD98AD89}" type="datetimeFigureOut">
              <a:rPr lang="it-IT" smtClean="0"/>
              <a:t>10/01/2022</a:t>
            </a:fld>
            <a:endParaRPr lang="it-IT"/>
          </a:p>
        </p:txBody>
      </p:sp>
      <p:sp>
        <p:nvSpPr>
          <p:cNvPr id="6" name="Segnaposto piè di pagina 5">
            <a:extLst>
              <a:ext uri="{FF2B5EF4-FFF2-40B4-BE49-F238E27FC236}">
                <a16:creationId xmlns:a16="http://schemas.microsoft.com/office/drawing/2014/main" id="{5E2F270D-F119-4A83-8469-E6363A6477F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5AECFC2-0BFD-4281-8EBA-BEDC974704F4}"/>
              </a:ext>
            </a:extLst>
          </p:cNvPr>
          <p:cNvSpPr>
            <a:spLocks noGrp="1"/>
          </p:cNvSpPr>
          <p:nvPr>
            <p:ph type="sldNum" sz="quarter" idx="12"/>
          </p:nvPr>
        </p:nvSpPr>
        <p:spPr/>
        <p:txBody>
          <a:bodyPr/>
          <a:lstStyle/>
          <a:p>
            <a:fld id="{3660C01A-29B8-4BE9-8977-08967A2458FC}" type="slidenum">
              <a:rPr lang="it-IT" smtClean="0"/>
              <a:t>‹N›</a:t>
            </a:fld>
            <a:endParaRPr lang="it-IT"/>
          </a:p>
        </p:txBody>
      </p:sp>
    </p:spTree>
    <p:extLst>
      <p:ext uri="{BB962C8B-B14F-4D97-AF65-F5344CB8AC3E}">
        <p14:creationId xmlns:p14="http://schemas.microsoft.com/office/powerpoint/2010/main" val="7910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9953086-D14A-4D92-917B-FD07AFFA63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87E2C3E-BA2D-4ED4-9B97-D60D0E69C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3D08EFC-6637-4BEF-9A53-82427C7D47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99310-0C69-4001-8A7A-FC37CD98AD89}" type="datetimeFigureOut">
              <a:rPr lang="it-IT" smtClean="0"/>
              <a:t>10/01/2022</a:t>
            </a:fld>
            <a:endParaRPr lang="it-IT"/>
          </a:p>
        </p:txBody>
      </p:sp>
      <p:sp>
        <p:nvSpPr>
          <p:cNvPr id="5" name="Segnaposto piè di pagina 4">
            <a:extLst>
              <a:ext uri="{FF2B5EF4-FFF2-40B4-BE49-F238E27FC236}">
                <a16:creationId xmlns:a16="http://schemas.microsoft.com/office/drawing/2014/main" id="{FF74CBCD-EA4D-43FA-A4B7-37BD5FAE08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FA5C67D-6517-4568-9A95-7EB2AB268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0C01A-29B8-4BE9-8977-08967A2458FC}" type="slidenum">
              <a:rPr lang="it-IT" smtClean="0"/>
              <a:t>‹N›</a:t>
            </a:fld>
            <a:endParaRPr lang="it-IT"/>
          </a:p>
        </p:txBody>
      </p:sp>
    </p:spTree>
    <p:extLst>
      <p:ext uri="{BB962C8B-B14F-4D97-AF65-F5344CB8AC3E}">
        <p14:creationId xmlns:p14="http://schemas.microsoft.com/office/powerpoint/2010/main" val="1972961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66EC44C-BC93-4FAE-97EE-66B0A6A9A366}"/>
              </a:ext>
            </a:extLst>
          </p:cNvPr>
          <p:cNvPicPr>
            <a:picLocks noChangeAspect="1"/>
          </p:cNvPicPr>
          <p:nvPr/>
        </p:nvPicPr>
        <p:blipFill rotWithShape="1">
          <a:blip r:embed="rId2"/>
          <a:srcRect/>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olo 1">
            <a:extLst>
              <a:ext uri="{FF2B5EF4-FFF2-40B4-BE49-F238E27FC236}">
                <a16:creationId xmlns:a16="http://schemas.microsoft.com/office/drawing/2014/main" id="{A5C79F4C-89B0-46D4-95F5-3E0E9D59B892}"/>
              </a:ext>
            </a:extLst>
          </p:cNvPr>
          <p:cNvSpPr>
            <a:spLocks noGrp="1"/>
          </p:cNvSpPr>
          <p:nvPr>
            <p:ph type="ctrTitle"/>
          </p:nvPr>
        </p:nvSpPr>
        <p:spPr>
          <a:xfrm>
            <a:off x="8022021" y="3231931"/>
            <a:ext cx="3852041" cy="1834056"/>
          </a:xfrm>
        </p:spPr>
        <p:txBody>
          <a:bodyPr>
            <a:normAutofit/>
          </a:bodyPr>
          <a:lstStyle/>
          <a:p>
            <a:r>
              <a:rPr lang="it-IT" sz="4000" b="1" dirty="0">
                <a:solidFill>
                  <a:srgbClr val="FF9933"/>
                </a:solidFill>
                <a:latin typeface="Ravie" panose="04040805050809020602" pitchFamily="82" charset="0"/>
              </a:rPr>
              <a:t>L’energia solare</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134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6CF6DF-86D2-491E-9F0D-BAC05174FA1D}"/>
              </a:ext>
            </a:extLst>
          </p:cNvPr>
          <p:cNvSpPr>
            <a:spLocks noGrp="1"/>
          </p:cNvSpPr>
          <p:nvPr>
            <p:ph type="title"/>
          </p:nvPr>
        </p:nvSpPr>
        <p:spPr>
          <a:xfrm>
            <a:off x="250193" y="3752850"/>
            <a:ext cx="5697845" cy="2319477"/>
          </a:xfrm>
        </p:spPr>
        <p:txBody>
          <a:bodyPr anchor="ctr">
            <a:normAutofit/>
          </a:bodyPr>
          <a:lstStyle/>
          <a:p>
            <a:r>
              <a:rPr lang="it-IT" sz="2800" b="1" dirty="0">
                <a:solidFill>
                  <a:srgbClr val="FFC000"/>
                </a:solidFill>
                <a:latin typeface="Ravie" panose="04040805050809020602" pitchFamily="82" charset="0"/>
              </a:rPr>
              <a:t>INTRODUZIONE</a:t>
            </a:r>
          </a:p>
        </p:txBody>
      </p:sp>
      <p:pic>
        <p:nvPicPr>
          <p:cNvPr id="11" name="Immagine 10" descr="Immagine che contiene cielo, esterni, tramonto, sole&#10;&#10;Descrizione generata automaticamente">
            <a:extLst>
              <a:ext uri="{FF2B5EF4-FFF2-40B4-BE49-F238E27FC236}">
                <a16:creationId xmlns:a16="http://schemas.microsoft.com/office/drawing/2014/main" id="{483BB6F3-DCCC-40AF-B162-FB95FDF40223}"/>
              </a:ext>
            </a:extLst>
          </p:cNvPr>
          <p:cNvPicPr>
            <a:picLocks noChangeAspect="1"/>
          </p:cNvPicPr>
          <p:nvPr/>
        </p:nvPicPr>
        <p:blipFill rotWithShape="1">
          <a:blip r:embed="rId2"/>
          <a:srcRect t="3489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egnaposto contenuto 2">
            <a:extLst>
              <a:ext uri="{FF2B5EF4-FFF2-40B4-BE49-F238E27FC236}">
                <a16:creationId xmlns:a16="http://schemas.microsoft.com/office/drawing/2014/main" id="{A575F8FE-4234-4663-9956-D7769CA83FEF}"/>
              </a:ext>
            </a:extLst>
          </p:cNvPr>
          <p:cNvSpPr>
            <a:spLocks noGrp="1"/>
          </p:cNvSpPr>
          <p:nvPr>
            <p:ph idx="1"/>
          </p:nvPr>
        </p:nvSpPr>
        <p:spPr>
          <a:xfrm>
            <a:off x="4223982" y="3752850"/>
            <a:ext cx="7485413" cy="2452687"/>
          </a:xfrm>
        </p:spPr>
        <p:txBody>
          <a:bodyPr anchor="ctr">
            <a:normAutofit/>
          </a:bodyPr>
          <a:lstStyle/>
          <a:p>
            <a:r>
              <a:rPr lang="it-IT" sz="1500" dirty="0"/>
              <a:t>Le fonti di energia non rinnovabili ormai si stanno esaurendo. Risorse come petrolio, gas e carbone sono combustibili fossili che sono prodotte dalla terra in un arco temporale molto lungo. Questi combustibili vengono consumati molto più velocemente rispetto al tempo che impiegano per rinnovarsi e per questo sono esauribili.</a:t>
            </a:r>
          </a:p>
          <a:p>
            <a:endParaRPr lang="it-IT" sz="1500" dirty="0"/>
          </a:p>
          <a:p>
            <a:r>
              <a:rPr lang="it-IT" sz="1500" dirty="0"/>
              <a:t>Inoltre, l’uso di questi combustibili fossili è molto inquinante. Al contrario le fonti di energia rinnovabili rispettano l’ambiente e non si esauriscono. Sono anche chiamate fonti pulite perché non inquinanti. La risorsa energetica rinnovabile principale è l’energia solare.</a:t>
            </a:r>
          </a:p>
        </p:txBody>
      </p:sp>
    </p:spTree>
    <p:extLst>
      <p:ext uri="{BB962C8B-B14F-4D97-AF65-F5344CB8AC3E}">
        <p14:creationId xmlns:p14="http://schemas.microsoft.com/office/powerpoint/2010/main" val="2076767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1070B87C-7A13-433F-937A-684FB7AB1346}"/>
              </a:ext>
            </a:extLst>
          </p:cNvPr>
          <p:cNvPicPr>
            <a:picLocks noChangeAspect="1"/>
          </p:cNvPicPr>
          <p:nvPr/>
        </p:nvPicPr>
        <p:blipFill rotWithShape="1">
          <a:blip r:embed="rId2"/>
          <a:srcRect l="809" r="7543"/>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5A226CD-4899-4942-9C87-228DEC3F189D}"/>
              </a:ext>
            </a:extLst>
          </p:cNvPr>
          <p:cNvSpPr>
            <a:spLocks noGrp="1"/>
          </p:cNvSpPr>
          <p:nvPr>
            <p:ph type="title"/>
          </p:nvPr>
        </p:nvSpPr>
        <p:spPr>
          <a:xfrm>
            <a:off x="7531610" y="365125"/>
            <a:ext cx="3822189" cy="1899912"/>
          </a:xfrm>
        </p:spPr>
        <p:txBody>
          <a:bodyPr>
            <a:normAutofit/>
          </a:bodyPr>
          <a:lstStyle/>
          <a:p>
            <a:r>
              <a:rPr lang="it-IT" sz="2800" b="1" dirty="0">
                <a:solidFill>
                  <a:srgbClr val="FFC000"/>
                </a:solidFill>
                <a:latin typeface="Ravie" panose="04040805050809020602" pitchFamily="82" charset="0"/>
              </a:rPr>
              <a:t>Cos’è l’energia solare?</a:t>
            </a:r>
          </a:p>
        </p:txBody>
      </p:sp>
      <p:sp>
        <p:nvSpPr>
          <p:cNvPr id="3" name="Segnaposto contenuto 2">
            <a:extLst>
              <a:ext uri="{FF2B5EF4-FFF2-40B4-BE49-F238E27FC236}">
                <a16:creationId xmlns:a16="http://schemas.microsoft.com/office/drawing/2014/main" id="{88040000-62A0-4FF9-9901-85970DB1209A}"/>
              </a:ext>
            </a:extLst>
          </p:cNvPr>
          <p:cNvSpPr>
            <a:spLocks noGrp="1"/>
          </p:cNvSpPr>
          <p:nvPr>
            <p:ph idx="1"/>
          </p:nvPr>
        </p:nvSpPr>
        <p:spPr>
          <a:xfrm>
            <a:off x="7531610" y="1970843"/>
            <a:ext cx="4107015" cy="4206120"/>
          </a:xfrm>
        </p:spPr>
        <p:txBody>
          <a:bodyPr>
            <a:normAutofit fontScale="92500" lnSpcReduction="10000"/>
          </a:bodyPr>
          <a:lstStyle/>
          <a:p>
            <a:r>
              <a:rPr lang="it-IT" sz="1600" dirty="0"/>
              <a:t>L’energia solare è l’energia che proviene e viene raccolta dal sole, è una delle principali fonti di energia rinnovabile di tutto il mondo. Questo tipo di energia si basa sul concetto di flusso, ciò significa che il costante uso non ne riduce la quantità. È quindi una fonte inesauribile e pulita e può fornire una reale soluzione alla questione dell’approvvigionamento di energia mondiale, senza intaccare l’ambiente.</a:t>
            </a:r>
          </a:p>
          <a:p>
            <a:r>
              <a:rPr lang="it-IT" sz="1600" dirty="0"/>
              <a:t>Raccogliere e utilizzare l’energia solare può servire a due scopi principali, ovvero produrre energia elettrica (con pannelli solari fotovoltaici) o termica. Per trasformare l’energia del sole si possono usare tre modalità diverse:</a:t>
            </a:r>
          </a:p>
          <a:p>
            <a:pPr marL="0" indent="0">
              <a:buNone/>
            </a:pPr>
            <a:r>
              <a:rPr lang="it-IT" sz="1600" dirty="0"/>
              <a:t>-Solare fotovoltaico;</a:t>
            </a:r>
          </a:p>
          <a:p>
            <a:pPr marL="0" indent="0">
              <a:buNone/>
            </a:pPr>
            <a:r>
              <a:rPr lang="it-IT" sz="1600" dirty="0"/>
              <a:t>-Solare termico;</a:t>
            </a:r>
          </a:p>
          <a:p>
            <a:pPr marL="0" indent="0">
              <a:buNone/>
            </a:pPr>
            <a:r>
              <a:rPr lang="it-IT" sz="1600" dirty="0"/>
              <a:t>-Solare termodinamico</a:t>
            </a:r>
          </a:p>
          <a:p>
            <a:pPr marL="0" indent="0">
              <a:buNone/>
            </a:pPr>
            <a:endParaRPr lang="it-IT" sz="1300" dirty="0"/>
          </a:p>
        </p:txBody>
      </p:sp>
    </p:spTree>
    <p:extLst>
      <p:ext uri="{BB962C8B-B14F-4D97-AF65-F5344CB8AC3E}">
        <p14:creationId xmlns:p14="http://schemas.microsoft.com/office/powerpoint/2010/main" val="205202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Immagine che contiene erba, cella fotovoltaica, esterni, oggetto da esterni&#10;&#10;Descrizione generata automaticamente">
            <a:extLst>
              <a:ext uri="{FF2B5EF4-FFF2-40B4-BE49-F238E27FC236}">
                <a16:creationId xmlns:a16="http://schemas.microsoft.com/office/drawing/2014/main" id="{28686EA1-491B-42AA-9B01-CBDB25182ED2}"/>
              </a:ext>
            </a:extLst>
          </p:cNvPr>
          <p:cNvPicPr>
            <a:picLocks noChangeAspect="1"/>
          </p:cNvPicPr>
          <p:nvPr/>
        </p:nvPicPr>
        <p:blipFill rotWithShape="1">
          <a:blip r:embed="rId2"/>
          <a:srcRect t="1316"/>
          <a:stretch/>
        </p:blipFill>
        <p:spPr>
          <a:xfrm>
            <a:off x="0" y="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olo 1">
            <a:extLst>
              <a:ext uri="{FF2B5EF4-FFF2-40B4-BE49-F238E27FC236}">
                <a16:creationId xmlns:a16="http://schemas.microsoft.com/office/drawing/2014/main" id="{3E475700-0CA9-4F3F-A8BF-063CA435395E}"/>
              </a:ext>
            </a:extLst>
          </p:cNvPr>
          <p:cNvSpPr>
            <a:spLocks noGrp="1"/>
          </p:cNvSpPr>
          <p:nvPr>
            <p:ph type="title"/>
          </p:nvPr>
        </p:nvSpPr>
        <p:spPr>
          <a:xfrm>
            <a:off x="709448" y="1913950"/>
            <a:ext cx="4204137" cy="1342754"/>
          </a:xfrm>
        </p:spPr>
        <p:txBody>
          <a:bodyPr>
            <a:normAutofit/>
          </a:bodyPr>
          <a:lstStyle/>
          <a:p>
            <a:pPr algn="ctr"/>
            <a:r>
              <a:rPr lang="it-IT" sz="2800" dirty="0">
                <a:solidFill>
                  <a:srgbClr val="FFC000"/>
                </a:solidFill>
                <a:latin typeface="Ravie" panose="04040805050809020602" pitchFamily="82" charset="0"/>
              </a:rPr>
              <a:t>Solare fotovoltaico</a:t>
            </a:r>
            <a:br>
              <a:rPr lang="it-IT" sz="2800" dirty="0">
                <a:latin typeface="Ravie" panose="04040805050809020602" pitchFamily="82" charset="0"/>
              </a:rPr>
            </a:br>
            <a:endParaRPr lang="it-IT" sz="2800" dirty="0">
              <a:latin typeface="Ravie" panose="04040805050809020602" pitchFamily="82" charset="0"/>
            </a:endParaRPr>
          </a:p>
        </p:txBody>
      </p:sp>
      <p:cxnSp>
        <p:nvCxnSpPr>
          <p:cNvPr id="14"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D59C4BF0-B9D8-4D75-BE73-50FCE1E327D9}"/>
              </a:ext>
            </a:extLst>
          </p:cNvPr>
          <p:cNvSpPr>
            <a:spLocks noGrp="1"/>
          </p:cNvSpPr>
          <p:nvPr>
            <p:ph idx="1"/>
          </p:nvPr>
        </p:nvSpPr>
        <p:spPr>
          <a:xfrm>
            <a:off x="515005" y="3601297"/>
            <a:ext cx="4593021" cy="2879937"/>
          </a:xfrm>
        </p:spPr>
        <p:txBody>
          <a:bodyPr anchor="ctr">
            <a:normAutofit/>
          </a:bodyPr>
          <a:lstStyle/>
          <a:p>
            <a:pPr marL="0" indent="0">
              <a:buNone/>
            </a:pPr>
            <a:r>
              <a:rPr lang="it-IT" sz="1600" dirty="0"/>
              <a:t>Il solare fotovoltaico attraverso i pannelli solari permette di convertire l’energia solare in energia elettrica in modo immediato, escludendo dal processo i combustibili. Questo è reso possibile dalla tecnologia degli impianti fotovoltaici che sono composti da pannelli solari. Questi particolari pannelli quando vengono a contatto con la luce solare generano corrente elettrica continua.</a:t>
            </a:r>
          </a:p>
          <a:p>
            <a:pPr marL="0" indent="0">
              <a:buNone/>
            </a:pPr>
            <a:endParaRPr lang="it-IT" sz="1500" dirty="0"/>
          </a:p>
          <a:p>
            <a:pPr marL="0" indent="0">
              <a:buNone/>
            </a:pPr>
            <a:endParaRPr lang="it-IT" sz="1500" dirty="0"/>
          </a:p>
        </p:txBody>
      </p:sp>
    </p:spTree>
    <p:extLst>
      <p:ext uri="{BB962C8B-B14F-4D97-AF65-F5344CB8AC3E}">
        <p14:creationId xmlns:p14="http://schemas.microsoft.com/office/powerpoint/2010/main" val="4020050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A463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olo 1">
            <a:extLst>
              <a:ext uri="{FF2B5EF4-FFF2-40B4-BE49-F238E27FC236}">
                <a16:creationId xmlns:a16="http://schemas.microsoft.com/office/drawing/2014/main" id="{6970C3CE-3F93-4A61-8337-43EB8A8BE9A2}"/>
              </a:ext>
            </a:extLst>
          </p:cNvPr>
          <p:cNvSpPr>
            <a:spLocks noGrp="1"/>
          </p:cNvSpPr>
          <p:nvPr>
            <p:ph type="title"/>
          </p:nvPr>
        </p:nvSpPr>
        <p:spPr>
          <a:xfrm>
            <a:off x="731520" y="731520"/>
            <a:ext cx="6089904" cy="1426464"/>
          </a:xfrm>
        </p:spPr>
        <p:txBody>
          <a:bodyPr>
            <a:normAutofit/>
          </a:bodyPr>
          <a:lstStyle/>
          <a:p>
            <a:r>
              <a:rPr lang="it-IT" sz="2800" dirty="0">
                <a:solidFill>
                  <a:srgbClr val="FFC000"/>
                </a:solidFill>
                <a:latin typeface="Ravie" panose="04040805050809020602" pitchFamily="82" charset="0"/>
              </a:rPr>
              <a:t>Energia fotovoltaica: come funziona la cella solare</a:t>
            </a:r>
          </a:p>
        </p:txBody>
      </p:sp>
      <p:sp>
        <p:nvSpPr>
          <p:cNvPr id="38" name="Rectangle 3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FDA41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ectangle 4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6675121"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2C076ECB-075E-4AB3-9138-5E4C9ABAA658}"/>
              </a:ext>
            </a:extLst>
          </p:cNvPr>
          <p:cNvSpPr>
            <a:spLocks noGrp="1"/>
          </p:cNvSpPr>
          <p:nvPr>
            <p:ph idx="1"/>
          </p:nvPr>
        </p:nvSpPr>
        <p:spPr>
          <a:xfrm>
            <a:off x="552450" y="2609332"/>
            <a:ext cx="6268973" cy="3639068"/>
          </a:xfrm>
        </p:spPr>
        <p:txBody>
          <a:bodyPr anchor="ctr">
            <a:normAutofit lnSpcReduction="10000"/>
          </a:bodyPr>
          <a:lstStyle/>
          <a:p>
            <a:r>
              <a:rPr lang="it-IT" sz="1600" dirty="0"/>
              <a:t>Alla base della trasformazione della luce solare in elettricità pulita c'è il cosiddetto "effetto fotovoltaico": quando i raggi del sole colpiscono una cella fotovoltaica, costituita da un materiale semiconduttore (simile, per principio, a quello dei chip dei computer), parte dell'energia contenuta nella luce viene catturata e trasformata in elettricità. Il materiale usato per costruire la maggior parte delle celle fotovoltaiche è il silicio, che può essere monocristallino o policristallino. Le celle fotovoltaiche monocristalline hanno una struttura di silicio puro, uniforme e omogeneo, un rendimento maggiore, ma costi superiori. Le celle fotovoltaiche policristalline hanno invece una struttura di silicio disomogenea, perché il materiale usato è meno puro. </a:t>
            </a:r>
          </a:p>
          <a:p>
            <a:r>
              <a:rPr lang="it-IT" sz="1600" dirty="0"/>
              <a:t>Esistono poi altri tipi di celle fotovoltaiche meno diffuse, come quelle a silicio amorfo e quelle realizzate non in silicio, ma in altri materiali (tellurio o solfuro di cadmio, arseniuro di gallio, indio-rame-gallio e altri ancora).</a:t>
            </a:r>
          </a:p>
          <a:p>
            <a:endParaRPr lang="it-IT" sz="1100" dirty="0"/>
          </a:p>
        </p:txBody>
      </p:sp>
      <p:pic>
        <p:nvPicPr>
          <p:cNvPr id="5" name="Immagine 4">
            <a:extLst>
              <a:ext uri="{FF2B5EF4-FFF2-40B4-BE49-F238E27FC236}">
                <a16:creationId xmlns:a16="http://schemas.microsoft.com/office/drawing/2014/main" id="{8CBE1A35-EA38-41C4-8639-D597C4E51A28}"/>
              </a:ext>
            </a:extLst>
          </p:cNvPr>
          <p:cNvPicPr>
            <a:picLocks noChangeAspect="1"/>
          </p:cNvPicPr>
          <p:nvPr/>
        </p:nvPicPr>
        <p:blipFill rotWithShape="1">
          <a:blip r:embed="rId2"/>
          <a:srcRect t="7301" b="4769"/>
          <a:stretch/>
        </p:blipFill>
        <p:spPr>
          <a:xfrm>
            <a:off x="7277100" y="2480954"/>
            <a:ext cx="4455979" cy="3918123"/>
          </a:xfrm>
          <a:prstGeom prst="rect">
            <a:avLst/>
          </a:prstGeom>
        </p:spPr>
      </p:pic>
    </p:spTree>
    <p:extLst>
      <p:ext uri="{BB962C8B-B14F-4D97-AF65-F5344CB8AC3E}">
        <p14:creationId xmlns:p14="http://schemas.microsoft.com/office/powerpoint/2010/main" val="4204182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33C436B-76EA-440F-B6AE-C9CED870D7E0}"/>
              </a:ext>
            </a:extLst>
          </p:cNvPr>
          <p:cNvSpPr>
            <a:spLocks noGrp="1"/>
          </p:cNvSpPr>
          <p:nvPr>
            <p:ph type="title"/>
          </p:nvPr>
        </p:nvSpPr>
        <p:spPr>
          <a:xfrm>
            <a:off x="572493" y="238539"/>
            <a:ext cx="11018520" cy="1434415"/>
          </a:xfrm>
        </p:spPr>
        <p:txBody>
          <a:bodyPr anchor="b">
            <a:normAutofit/>
          </a:bodyPr>
          <a:lstStyle/>
          <a:p>
            <a:r>
              <a:rPr lang="it-IT" sz="2800" dirty="0">
                <a:solidFill>
                  <a:srgbClr val="FFC000"/>
                </a:solidFill>
                <a:latin typeface="Ravie" panose="04040805050809020602" pitchFamily="82" charset="0"/>
              </a:rPr>
              <a:t>Vantaggi dell’energia solare</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773011EC-AC4D-4755-8350-AD92F97CBFBE}"/>
              </a:ext>
            </a:extLst>
          </p:cNvPr>
          <p:cNvSpPr>
            <a:spLocks noGrp="1"/>
          </p:cNvSpPr>
          <p:nvPr>
            <p:ph idx="1"/>
          </p:nvPr>
        </p:nvSpPr>
        <p:spPr>
          <a:xfrm>
            <a:off x="572492" y="1911493"/>
            <a:ext cx="7284245" cy="4470486"/>
          </a:xfrm>
        </p:spPr>
        <p:txBody>
          <a:bodyPr anchor="t">
            <a:normAutofit/>
          </a:bodyPr>
          <a:lstStyle/>
          <a:p>
            <a:pPr marL="0" indent="0" fontAlgn="base">
              <a:buNone/>
            </a:pPr>
            <a:endParaRPr lang="it-IT" sz="1200" b="0" i="0" dirty="0">
              <a:effectLst/>
              <a:latin typeface="Lato" panose="020F0502020204030203" pitchFamily="34" charset="0"/>
            </a:endParaRPr>
          </a:p>
          <a:p>
            <a:pPr marL="0" indent="0" fontAlgn="base">
              <a:buNone/>
            </a:pPr>
            <a:r>
              <a:rPr lang="it-IT" sz="1400" b="1" i="0" dirty="0">
                <a:effectLst/>
              </a:rPr>
              <a:t>Vantaggi:</a:t>
            </a:r>
          </a:p>
          <a:p>
            <a:pPr fontAlgn="base">
              <a:buFont typeface="Arial" panose="020B0604020202020204" pitchFamily="34" charset="0"/>
              <a:buChar char="•"/>
            </a:pPr>
            <a:r>
              <a:rPr lang="it-IT" sz="1400" b="0" i="0" dirty="0">
                <a:effectLst/>
              </a:rPr>
              <a:t>è  </a:t>
            </a:r>
            <a:r>
              <a:rPr lang="it-IT" sz="1400" b="1" i="0" dirty="0">
                <a:effectLst/>
              </a:rPr>
              <a:t>inesauribile e rinnovabile</a:t>
            </a:r>
          </a:p>
          <a:p>
            <a:pPr fontAlgn="base">
              <a:buFont typeface="Arial" panose="020B0604020202020204" pitchFamily="34" charset="0"/>
              <a:buChar char="•"/>
            </a:pPr>
            <a:r>
              <a:rPr lang="it-IT" sz="1400" b="0" i="0" dirty="0">
                <a:effectLst/>
              </a:rPr>
              <a:t>è a </a:t>
            </a:r>
            <a:r>
              <a:rPr lang="it-IT" sz="1400" b="1" i="0" dirty="0">
                <a:effectLst/>
              </a:rPr>
              <a:t>basso costo</a:t>
            </a:r>
            <a:r>
              <a:rPr lang="it-IT" sz="1400" b="0" i="0" dirty="0">
                <a:effectLst/>
              </a:rPr>
              <a:t>. Utilizzare questo tipo di energia permette di risparmiare notevolmente sulle bollette, essa è economica poiché non prevede costi di produzione o trasporto, previsti invece per l’energia ottenuta da combustibili fossili;</a:t>
            </a:r>
          </a:p>
          <a:p>
            <a:pPr fontAlgn="base">
              <a:buFont typeface="Arial" panose="020B0604020202020204" pitchFamily="34" charset="0"/>
              <a:buChar char="•"/>
            </a:pPr>
            <a:r>
              <a:rPr lang="it-IT" sz="1400" b="0" i="0" dirty="0">
                <a:effectLst/>
              </a:rPr>
              <a:t>è un’</a:t>
            </a:r>
            <a:r>
              <a:rPr lang="it-IT" sz="1400" b="1" i="0" dirty="0">
                <a:effectLst/>
              </a:rPr>
              <a:t>energia pulita</a:t>
            </a:r>
            <a:r>
              <a:rPr lang="it-IT" sz="1400" b="0" i="0" dirty="0">
                <a:effectLst/>
              </a:rPr>
              <a:t>. Il processo che permette di ottenere energia dal sole non inquina il pianeta;</a:t>
            </a:r>
          </a:p>
          <a:p>
            <a:pPr fontAlgn="base">
              <a:buFont typeface="Arial" panose="020B0604020202020204" pitchFamily="34" charset="0"/>
              <a:buChar char="•"/>
            </a:pPr>
            <a:r>
              <a:rPr lang="it-IT" sz="1400" b="0" i="0" dirty="0">
                <a:effectLst/>
              </a:rPr>
              <a:t>è un </a:t>
            </a:r>
            <a:r>
              <a:rPr lang="it-IT" sz="1400" b="1" i="0" dirty="0">
                <a:effectLst/>
              </a:rPr>
              <a:t>investimento</a:t>
            </a:r>
            <a:r>
              <a:rPr lang="it-IT" sz="1400" b="0" i="0" dirty="0">
                <a:effectLst/>
              </a:rPr>
              <a:t>. Installare un impianto che utilizza l’energia solare prevede un costo iniziale che viene poi recuperato nel tempo grazie a bollette più basse; Esistono anche molti incentivi offerti dallo Stato che ne ammortizzano i costi;</a:t>
            </a:r>
          </a:p>
          <a:p>
            <a:pPr fontAlgn="base">
              <a:buFont typeface="Arial" panose="020B0604020202020204" pitchFamily="34" charset="0"/>
              <a:buChar char="•"/>
            </a:pPr>
            <a:r>
              <a:rPr lang="it-IT" sz="1400" b="1" i="0" dirty="0">
                <a:effectLst/>
              </a:rPr>
              <a:t>è autoprodotta</a:t>
            </a:r>
            <a:r>
              <a:rPr lang="it-IT" sz="1400" b="0" i="0" dirty="0">
                <a:effectLst/>
              </a:rPr>
              <a:t>. Questo tipo di energia si può ottenere anche senza essere dipendenti da grandi società a differenza dei combustibili. È possibile infatti produrla privatamente, ad esempio sul tetto della propria casa;</a:t>
            </a:r>
          </a:p>
          <a:p>
            <a:pPr marL="0" indent="0" fontAlgn="base">
              <a:buNone/>
            </a:pPr>
            <a:r>
              <a:rPr lang="it-IT" sz="1400" b="0" i="0" dirty="0">
                <a:effectLst/>
              </a:rPr>
              <a:t>L’uso dell’energia solare in ambiti privati si sta diffondendo sempre di più. Una maggiore sensibilità verso i temi ambientali sta agevolando e diffondendo le energie pulite e rinnovabili, con lo scopo di </a:t>
            </a:r>
            <a:r>
              <a:rPr lang="it-IT" sz="1400" b="1" i="0" dirty="0">
                <a:effectLst/>
              </a:rPr>
              <a:t>ridurre</a:t>
            </a:r>
            <a:r>
              <a:rPr lang="it-IT" sz="1400" b="0" i="0" dirty="0">
                <a:effectLst/>
              </a:rPr>
              <a:t> le </a:t>
            </a:r>
            <a:r>
              <a:rPr lang="it-IT" sz="1400" b="1" i="0" dirty="0">
                <a:effectLst/>
              </a:rPr>
              <a:t>emissioni di CO2</a:t>
            </a:r>
            <a:r>
              <a:rPr lang="it-IT" sz="1400" b="0" i="0" dirty="0">
                <a:effectLst/>
              </a:rPr>
              <a:t> e l’</a:t>
            </a:r>
            <a:r>
              <a:rPr lang="it-IT" sz="1400" b="1" i="0" dirty="0">
                <a:effectLst/>
              </a:rPr>
              <a:t>inquinamento</a:t>
            </a:r>
            <a:r>
              <a:rPr lang="it-IT" sz="1400" b="0" i="0" dirty="0">
                <a:effectLst/>
              </a:rPr>
              <a:t>. In più, utilizzare questo tipo di energia permette di ottenere l’</a:t>
            </a:r>
            <a:r>
              <a:rPr lang="it-IT" sz="1400" b="1" i="0" dirty="0">
                <a:effectLst/>
              </a:rPr>
              <a:t>indipendenza energetica</a:t>
            </a:r>
            <a:endParaRPr lang="it-IT" sz="1400" b="0" i="0" dirty="0">
              <a:effectLst/>
            </a:endParaRPr>
          </a:p>
          <a:p>
            <a:pPr marL="0" indent="0" fontAlgn="base">
              <a:buNone/>
            </a:pPr>
            <a:endParaRPr lang="it-IT" sz="1200" b="0" i="0" dirty="0">
              <a:effectLst/>
            </a:endParaRPr>
          </a:p>
          <a:p>
            <a:pPr fontAlgn="base"/>
            <a:endParaRPr lang="it-IT" sz="1200" b="1" i="0" dirty="0">
              <a:effectLst/>
              <a:latin typeface="Lato" panose="020F0502020204030203" pitchFamily="34" charset="0"/>
            </a:endParaRPr>
          </a:p>
          <a:p>
            <a:pPr marL="0" indent="0">
              <a:buNone/>
            </a:pPr>
            <a:endParaRPr lang="it-IT" sz="1200" dirty="0"/>
          </a:p>
        </p:txBody>
      </p:sp>
      <p:pic>
        <p:nvPicPr>
          <p:cNvPr id="4" name="Immagine 3">
            <a:extLst>
              <a:ext uri="{FF2B5EF4-FFF2-40B4-BE49-F238E27FC236}">
                <a16:creationId xmlns:a16="http://schemas.microsoft.com/office/drawing/2014/main" id="{4E9D2B9E-EEFB-47D5-A464-322D3EB60894}"/>
              </a:ext>
            </a:extLst>
          </p:cNvPr>
          <p:cNvPicPr>
            <a:picLocks noChangeAspect="1"/>
          </p:cNvPicPr>
          <p:nvPr/>
        </p:nvPicPr>
        <p:blipFill rotWithShape="1">
          <a:blip r:embed="rId2"/>
          <a:srcRect l="4095" r="4752" b="2"/>
          <a:stretch/>
        </p:blipFill>
        <p:spPr>
          <a:xfrm>
            <a:off x="7963270" y="2093976"/>
            <a:ext cx="3653452" cy="3834710"/>
          </a:xfrm>
          <a:prstGeom prst="rect">
            <a:avLst/>
          </a:prstGeom>
        </p:spPr>
      </p:pic>
    </p:spTree>
    <p:extLst>
      <p:ext uri="{BB962C8B-B14F-4D97-AF65-F5344CB8AC3E}">
        <p14:creationId xmlns:p14="http://schemas.microsoft.com/office/powerpoint/2010/main" val="739612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0ECB2C-6E9F-4767-9498-1FC398854C03}"/>
              </a:ext>
            </a:extLst>
          </p:cNvPr>
          <p:cNvSpPr>
            <a:spLocks noGrp="1"/>
          </p:cNvSpPr>
          <p:nvPr>
            <p:ph type="title"/>
          </p:nvPr>
        </p:nvSpPr>
        <p:spPr>
          <a:xfrm>
            <a:off x="481013" y="3752849"/>
            <a:ext cx="3290887" cy="2452687"/>
          </a:xfrm>
        </p:spPr>
        <p:txBody>
          <a:bodyPr anchor="ctr">
            <a:normAutofit/>
          </a:bodyPr>
          <a:lstStyle/>
          <a:p>
            <a:r>
              <a:rPr lang="it-IT" sz="2800" dirty="0">
                <a:solidFill>
                  <a:srgbClr val="FFC000"/>
                </a:solidFill>
                <a:latin typeface="Ravie" panose="04040805050809020602" pitchFamily="82" charset="0"/>
              </a:rPr>
              <a:t>SVANTAGGI</a:t>
            </a:r>
          </a:p>
        </p:txBody>
      </p:sp>
      <p:pic>
        <p:nvPicPr>
          <p:cNvPr id="4" name="Immagine 3" descr="Immagine che contiene testo, cella fotovoltaica, oggetto da esterni&#10;&#10;Descrizione generata automaticamente">
            <a:extLst>
              <a:ext uri="{FF2B5EF4-FFF2-40B4-BE49-F238E27FC236}">
                <a16:creationId xmlns:a16="http://schemas.microsoft.com/office/drawing/2014/main" id="{CF43210A-F4A3-407B-9162-BCDF73A505AB}"/>
              </a:ext>
            </a:extLst>
          </p:cNvPr>
          <p:cNvPicPr>
            <a:picLocks noChangeAspect="1"/>
          </p:cNvPicPr>
          <p:nvPr/>
        </p:nvPicPr>
        <p:blipFill rotWithShape="1">
          <a:blip r:embed="rId2"/>
          <a:srcRect t="4057" b="2557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egnaposto contenuto 2">
            <a:extLst>
              <a:ext uri="{FF2B5EF4-FFF2-40B4-BE49-F238E27FC236}">
                <a16:creationId xmlns:a16="http://schemas.microsoft.com/office/drawing/2014/main" id="{28BE0C74-08C8-4783-9D2D-5EAD903308BE}"/>
              </a:ext>
            </a:extLst>
          </p:cNvPr>
          <p:cNvSpPr>
            <a:spLocks noGrp="1"/>
          </p:cNvSpPr>
          <p:nvPr>
            <p:ph idx="1"/>
          </p:nvPr>
        </p:nvSpPr>
        <p:spPr>
          <a:xfrm>
            <a:off x="3329126" y="3752850"/>
            <a:ext cx="8380269" cy="2789993"/>
          </a:xfrm>
        </p:spPr>
        <p:txBody>
          <a:bodyPr anchor="ctr">
            <a:normAutofit/>
          </a:bodyPr>
          <a:lstStyle/>
          <a:p>
            <a:pPr marL="0" indent="0">
              <a:buNone/>
            </a:pPr>
            <a:r>
              <a:rPr lang="it-IT" sz="1400" b="1" dirty="0"/>
              <a:t>Svantaggi</a:t>
            </a:r>
            <a:r>
              <a:rPr lang="it-IT" sz="1400" dirty="0"/>
              <a:t>:</a:t>
            </a:r>
          </a:p>
          <a:p>
            <a:r>
              <a:rPr lang="it-IT" sz="1400" b="1" dirty="0"/>
              <a:t>discontinuità:</a:t>
            </a:r>
            <a:r>
              <a:rPr lang="it-IT" sz="1400" dirty="0"/>
              <a:t> Si dovrà continuare ad usufruire dalla rete elettrica nazionale perché l’energia solare, ad oggi, da sola non basta a soddisfare il fabbisogno energetico, dal momento che essa è variabile e discontinua. Non solo dipende dal succedersi del giorno e della notte, ma anche dalle condizioni metereologiche e quindi dal cambio delle stagioni;</a:t>
            </a:r>
          </a:p>
          <a:p>
            <a:r>
              <a:rPr lang="it-IT" sz="1400" b="1" dirty="0"/>
              <a:t>difficoltà legate allo spazio</a:t>
            </a:r>
            <a:r>
              <a:rPr lang="it-IT" sz="1400" dirty="0"/>
              <a:t>: a volte può essere difficile se non impossibile installare un impianto a luce solare privato. Per far in modo di ottenere abbastanza energia dai raggi solari, infatti, si devono disporre pannelli solari su un’area abbastanza estesa. Altri problemi potrebbero sorgere nel caso in cui si condivide un edificio con altri condomini ad esempio. In questo caso tutti devono essere d’accordo e partecipare alle spese di installazione per un impianto comune;</a:t>
            </a:r>
          </a:p>
          <a:p>
            <a:r>
              <a:rPr lang="it-IT" sz="1400" b="1" dirty="0"/>
              <a:t>costo</a:t>
            </a:r>
            <a:r>
              <a:rPr lang="it-IT" sz="1400" dirty="0"/>
              <a:t>: la spesa iniziale per installare un impianto a energia solare è un vero e proprio investimento che non rientra nelle possibilità economiche di tutti.</a:t>
            </a:r>
          </a:p>
        </p:txBody>
      </p:sp>
    </p:spTree>
    <p:extLst>
      <p:ext uri="{BB962C8B-B14F-4D97-AF65-F5344CB8AC3E}">
        <p14:creationId xmlns:p14="http://schemas.microsoft.com/office/powerpoint/2010/main" val="2052377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1">
            <a:extLst>
              <a:ext uri="{FF2B5EF4-FFF2-40B4-BE49-F238E27FC236}">
                <a16:creationId xmlns:a16="http://schemas.microsoft.com/office/drawing/2014/main" id="{DB90EDA9-2517-46EC-B6D4-3918D0478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43128BB-790C-4C9A-ABE0-A1F04A28EE50}"/>
              </a:ext>
            </a:extLst>
          </p:cNvPr>
          <p:cNvSpPr>
            <a:spLocks noGrp="1"/>
          </p:cNvSpPr>
          <p:nvPr>
            <p:ph type="title"/>
          </p:nvPr>
        </p:nvSpPr>
        <p:spPr>
          <a:xfrm>
            <a:off x="612648" y="1078992"/>
            <a:ext cx="6272784" cy="1536192"/>
          </a:xfrm>
        </p:spPr>
        <p:txBody>
          <a:bodyPr anchor="b">
            <a:normAutofit/>
          </a:bodyPr>
          <a:lstStyle/>
          <a:p>
            <a:r>
              <a:rPr lang="it-IT" sz="2800" dirty="0">
                <a:solidFill>
                  <a:schemeClr val="accent2"/>
                </a:solidFill>
                <a:latin typeface="Ravie" panose="04040805050809020602" pitchFamily="82" charset="0"/>
              </a:rPr>
              <a:t>IL NOSTRO MODELLINO…</a:t>
            </a:r>
          </a:p>
        </p:txBody>
      </p:sp>
      <p:sp>
        <p:nvSpPr>
          <p:cNvPr id="48" name="Rectangle 43">
            <a:extLst>
              <a:ext uri="{FF2B5EF4-FFF2-40B4-BE49-F238E27FC236}">
                <a16:creationId xmlns:a16="http://schemas.microsoft.com/office/drawing/2014/main" id="{D449B1F2-532C-44C7-8AC7-28EA15EE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Immagine 4" descr="Immagine che contiene mattone, piastrellato&#10;&#10;Descrizione generata automaticamente">
            <a:extLst>
              <a:ext uri="{FF2B5EF4-FFF2-40B4-BE49-F238E27FC236}">
                <a16:creationId xmlns:a16="http://schemas.microsoft.com/office/drawing/2014/main" id="{60294024-8AFB-4516-9398-D950C2ED6E75}"/>
              </a:ext>
            </a:extLst>
          </p:cNvPr>
          <p:cNvPicPr>
            <a:picLocks noChangeAspect="1"/>
          </p:cNvPicPr>
          <p:nvPr/>
        </p:nvPicPr>
        <p:blipFill rotWithShape="1">
          <a:blip r:embed="rId2"/>
          <a:srcRect t="3065" b="9556"/>
          <a:stretch/>
        </p:blipFill>
        <p:spPr>
          <a:xfrm>
            <a:off x="7684008" y="10"/>
            <a:ext cx="4507992" cy="2934576"/>
          </a:xfrm>
          <a:prstGeom prst="rect">
            <a:avLst/>
          </a:prstGeom>
        </p:spPr>
      </p:pic>
      <p:sp>
        <p:nvSpPr>
          <p:cNvPr id="46" name="Rectangle 45">
            <a:extLst>
              <a:ext uri="{FF2B5EF4-FFF2-40B4-BE49-F238E27FC236}">
                <a16:creationId xmlns:a16="http://schemas.microsoft.com/office/drawing/2014/main" id="{EE7D3784-5CF9-4282-9B1C-52395785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BE98B450-8937-4477-B6B4-FDBEA09B5C72}"/>
              </a:ext>
            </a:extLst>
          </p:cNvPr>
          <p:cNvSpPr>
            <a:spLocks noGrp="1"/>
          </p:cNvSpPr>
          <p:nvPr>
            <p:ph idx="1"/>
          </p:nvPr>
        </p:nvSpPr>
        <p:spPr>
          <a:xfrm>
            <a:off x="612648" y="3355848"/>
            <a:ext cx="6272784" cy="2825496"/>
          </a:xfrm>
        </p:spPr>
        <p:txBody>
          <a:bodyPr>
            <a:normAutofit/>
          </a:bodyPr>
          <a:lstStyle/>
          <a:p>
            <a:r>
              <a:rPr lang="it-IT" sz="1700" dirty="0"/>
              <a:t>Per costruire la casa e i pannelli solari abbiamo utilizzato del cartone riciclato. I pannelli sono stati dipinti con acquarelli. Il tetto è stato colorato con tempera verde , mentre la casa con quella marrone. La base è stata creata con una cassetta della frutta. Per dare l’impressione che ci sia la luce del sole, abbiamo messo un sole in polistirolo con dentro luce led. Lo scopo è quello di ricreare la produzione dell’energia solare tramite questi pannelli. A prova di ciò si accenderanno le luci dentro la casa. Abbiamo dimostrato con questo modellino che si può convertire la luce solare in energia elettrica.</a:t>
            </a:r>
          </a:p>
        </p:txBody>
      </p:sp>
      <p:pic>
        <p:nvPicPr>
          <p:cNvPr id="4" name="Immagine 3" descr="Immagine che contiene interni, caminetto&#10;&#10;Descrizione generata automaticamente">
            <a:extLst>
              <a:ext uri="{FF2B5EF4-FFF2-40B4-BE49-F238E27FC236}">
                <a16:creationId xmlns:a16="http://schemas.microsoft.com/office/drawing/2014/main" id="{FEAE6986-E239-4465-BBCF-F8A305009EEF}"/>
              </a:ext>
            </a:extLst>
          </p:cNvPr>
          <p:cNvPicPr>
            <a:picLocks noChangeAspect="1"/>
          </p:cNvPicPr>
          <p:nvPr/>
        </p:nvPicPr>
        <p:blipFill rotWithShape="1">
          <a:blip r:embed="rId3"/>
          <a:srcRect t="7633"/>
          <a:stretch/>
        </p:blipFill>
        <p:spPr>
          <a:xfrm>
            <a:off x="7684008" y="3355848"/>
            <a:ext cx="4507992" cy="3502152"/>
          </a:xfrm>
          <a:prstGeom prst="rect">
            <a:avLst/>
          </a:prstGeom>
        </p:spPr>
      </p:pic>
    </p:spTree>
    <p:extLst>
      <p:ext uri="{BB962C8B-B14F-4D97-AF65-F5344CB8AC3E}">
        <p14:creationId xmlns:p14="http://schemas.microsoft.com/office/powerpoint/2010/main" val="275941485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939</Words>
  <Application>Microsoft Office PowerPoint</Application>
  <PresentationFormat>Widescreen</PresentationFormat>
  <Paragraphs>33</Paragraphs>
  <Slides>8</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vt:i4>
      </vt:variant>
    </vt:vector>
  </HeadingPairs>
  <TitlesOfParts>
    <vt:vector size="14" baseType="lpstr">
      <vt:lpstr>Arial</vt:lpstr>
      <vt:lpstr>Calibri</vt:lpstr>
      <vt:lpstr>Calibri Light</vt:lpstr>
      <vt:lpstr>Lato</vt:lpstr>
      <vt:lpstr>Ravie</vt:lpstr>
      <vt:lpstr>Tema di Office</vt:lpstr>
      <vt:lpstr>L’energia solare</vt:lpstr>
      <vt:lpstr>INTRODUZIONE</vt:lpstr>
      <vt:lpstr>Cos’è l’energia solare?</vt:lpstr>
      <vt:lpstr>Solare fotovoltaico </vt:lpstr>
      <vt:lpstr>Energia fotovoltaica: come funziona la cella solare</vt:lpstr>
      <vt:lpstr>Vantaggi dell’energia solare</vt:lpstr>
      <vt:lpstr>SVANTAGGI</vt:lpstr>
      <vt:lpstr>IL NOSTRO MODELLINO…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L’energia solare</dc:title>
  <dc:creator>antonio laezza</dc:creator>
  <cp:lastModifiedBy>antonio laezza</cp:lastModifiedBy>
  <cp:revision>10</cp:revision>
  <dcterms:created xsi:type="dcterms:W3CDTF">2022-01-07T21:07:16Z</dcterms:created>
  <dcterms:modified xsi:type="dcterms:W3CDTF">2022-01-10T00:16:45Z</dcterms:modified>
</cp:coreProperties>
</file>