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9" r:id="rId1"/>
  </p:sldMasterIdLst>
  <p:sldIdLst>
    <p:sldId id="256" r:id="rId2"/>
    <p:sldId id="257" r:id="rId3"/>
    <p:sldId id="258" r:id="rId4"/>
    <p:sldId id="266" r:id="rId5"/>
    <p:sldId id="267" r:id="rId6"/>
    <p:sldId id="269" r:id="rId7"/>
    <p:sldId id="265" r:id="rId8"/>
    <p:sldId id="264" r:id="rId9"/>
    <p:sldId id="268" r:id="rId10"/>
    <p:sldId id="271" r:id="rId11"/>
    <p:sldId id="270" r:id="rId12"/>
    <p:sldId id="273" r:id="rId13"/>
    <p:sldId id="275" r:id="rId14"/>
    <p:sldId id="262" r:id="rId15"/>
    <p:sldId id="263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57"/>
    <p:restoredTop sz="94615"/>
  </p:normalViewPr>
  <p:slideViewPr>
    <p:cSldViewPr snapToGrid="0" snapToObjects="1">
      <p:cViewPr varScale="1">
        <p:scale>
          <a:sx n="84" d="100"/>
          <a:sy n="84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416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12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7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82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19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954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2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83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8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22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1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08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0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06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347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07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7B22DA-A7F2-2E4F-A055-1E308B24B554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EFDD65-F192-3C4D-94AC-7D216930A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028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432367-ECD0-E743-9513-C0910BFBF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057400"/>
            <a:ext cx="7433734" cy="3217331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>
                <a:effectLst/>
              </a:rPr>
            </a:br>
            <a:r>
              <a:rPr lang="it-IT" sz="4400" b="1" dirty="0"/>
              <a:t>EDUCARE ALLA SCELTA</a:t>
            </a:r>
            <a:br>
              <a:rPr lang="it-IT" sz="4400" b="1" dirty="0"/>
            </a:br>
            <a:r>
              <a:rPr lang="it-IT" sz="4400" b="1" dirty="0"/>
              <a:t>Progetto orientamento a.s.2022/2023</a:t>
            </a:r>
            <a:br>
              <a:rPr lang="it-IT" sz="4400" b="1" dirty="0"/>
            </a:br>
            <a:r>
              <a:rPr lang="it-IT" sz="4400" b="1" dirty="0"/>
              <a:t>Dirigente Scolastico </a:t>
            </a:r>
            <a:br>
              <a:rPr lang="it-IT" sz="4400" b="1" dirty="0"/>
            </a:br>
            <a:r>
              <a:rPr lang="it-IT" sz="4400" b="1" dirty="0"/>
              <a:t>Prof.ssa  Arcangela Del Prete</a:t>
            </a:r>
            <a:endParaRPr lang="it-IT" b="1" dirty="0"/>
          </a:p>
        </p:txBody>
      </p:sp>
      <p:pic>
        <p:nvPicPr>
          <p:cNvPr id="3" name="Coldplay - Viva la Vida [Official Instrumental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4980" y="690707"/>
            <a:ext cx="487363" cy="48736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C3C3F7-79CF-3F48-9102-A65E055921B3}"/>
              </a:ext>
            </a:extLst>
          </p:cNvPr>
          <p:cNvSpPr txBox="1"/>
          <p:nvPr/>
        </p:nvSpPr>
        <p:spPr>
          <a:xfrm>
            <a:off x="2087880" y="731520"/>
            <a:ext cx="5874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Scuola Secondaria di primo grado</a:t>
            </a:r>
          </a:p>
          <a:p>
            <a:r>
              <a:rPr lang="it-IT" sz="3200" dirty="0"/>
              <a:t> Massimo </a:t>
            </a:r>
            <a:r>
              <a:rPr lang="it-IT" sz="3200" dirty="0" err="1"/>
              <a:t>Stanzione</a:t>
            </a:r>
            <a:r>
              <a:rPr lang="it-IT" sz="3200" dirty="0"/>
              <a:t>-Orta di Atella</a:t>
            </a:r>
          </a:p>
        </p:txBody>
      </p:sp>
    </p:spTree>
    <p:extLst>
      <p:ext uri="{BB962C8B-B14F-4D97-AF65-F5344CB8AC3E}">
        <p14:creationId xmlns:p14="http://schemas.microsoft.com/office/powerpoint/2010/main" val="35580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LICEO LINGUISTICO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COSA STUDIERAI?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TRE LINGUE STRANIERE E DAL TERZO ANNO DI LICEO UNA MATERIA NON LINGUISTICA VIENE INSEGNATA IN LINGUA</a:t>
            </a:r>
          </a:p>
          <a:p>
            <a:r>
              <a:rPr lang="it-IT" b="1" dirty="0"/>
              <a:t>A COSA SERVE?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OTTIMA PREPARAZIONE PER STUDIARE IN UNIVERSITA’ STRANIERE E LAVORARE ALL’ESTERO O PER FREQUENTARE UNA FACOLTA’ DI LINGUE</a:t>
            </a:r>
          </a:p>
          <a:p>
            <a:endParaRPr lang="it-IT" dirty="0"/>
          </a:p>
        </p:txBody>
      </p:sp>
      <p:pic>
        <p:nvPicPr>
          <p:cNvPr id="6146" name="Picture 2" descr="Liceo linguistico – Istituto Aleand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47" y="789041"/>
            <a:ext cx="4490316" cy="1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1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LICEO MUSICALE O COREUTICO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COSA STUDIERAI?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DIVISO NELLA SEZIONE MUSICALE E COREUTICA(DANZA) </a:t>
            </a:r>
          </a:p>
          <a:p>
            <a:r>
              <a:rPr lang="it-IT" dirty="0"/>
              <a:t> </a:t>
            </a:r>
            <a:r>
              <a:rPr lang="it-IT" b="1" dirty="0"/>
              <a:t>A COSA SERVE?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PERCORSI DI STUDIO PENSATI PER  GIOVANI MUSICISTI E DANZATORI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AutoShape 2" descr="Liceo Musicale - Diploma Online"/>
          <p:cNvSpPr>
            <a:spLocks noChangeAspect="1" noChangeArrowheads="1"/>
          </p:cNvSpPr>
          <p:nvPr/>
        </p:nvSpPr>
        <p:spPr bwMode="auto">
          <a:xfrm>
            <a:off x="7332230" y="2478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2" name="Picture 4" descr="Liceo Musicale e Coreutico Paritario | Liceo Roma Sud | Seraphicum Roma 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66" y="553278"/>
            <a:ext cx="4527261" cy="302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9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4618" y="372532"/>
            <a:ext cx="9542608" cy="1456267"/>
          </a:xfrm>
        </p:spPr>
        <p:txBody>
          <a:bodyPr/>
          <a:lstStyle/>
          <a:p>
            <a:r>
              <a:rPr lang="it-IT" b="1" u="sng" dirty="0"/>
              <a:t>ISTITUTI TECNICI PROFESSIONALI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74618" y="1791854"/>
            <a:ext cx="8950037" cy="4775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200" b="1" dirty="0"/>
              <a:t>SETTORE ECONOMICO</a:t>
            </a:r>
          </a:p>
          <a:p>
            <a:r>
              <a:rPr lang="it-IT" dirty="0"/>
              <a:t>AMMINISTRAZIONE FINANZA E MARKETING</a:t>
            </a:r>
          </a:p>
          <a:p>
            <a:r>
              <a:rPr lang="it-IT" dirty="0"/>
              <a:t>TURISMO</a:t>
            </a:r>
          </a:p>
          <a:p>
            <a:pPr marL="0" indent="0">
              <a:buNone/>
            </a:pPr>
            <a:r>
              <a:rPr lang="it-IT" sz="2200" b="1" dirty="0"/>
              <a:t>SETTORE TECNOLOGICO</a:t>
            </a:r>
          </a:p>
          <a:p>
            <a:r>
              <a:rPr lang="it-IT" dirty="0"/>
              <a:t>MECCANICA MECCATRONICA ED ENERGIA</a:t>
            </a:r>
          </a:p>
          <a:p>
            <a:r>
              <a:rPr lang="it-IT" dirty="0"/>
              <a:t>TRASPORTI E LOGISTICA</a:t>
            </a:r>
          </a:p>
          <a:p>
            <a:r>
              <a:rPr lang="it-IT" dirty="0"/>
              <a:t>ELETTRONICA ED ELETTROTECNICA</a:t>
            </a:r>
          </a:p>
          <a:p>
            <a:r>
              <a:rPr lang="it-IT" dirty="0"/>
              <a:t>INFORMATICA E TELECOMUNICAZIONI</a:t>
            </a:r>
          </a:p>
          <a:p>
            <a:r>
              <a:rPr lang="it-IT" dirty="0"/>
              <a:t>GRAFICA E COMUNICAZIONE</a:t>
            </a:r>
          </a:p>
          <a:p>
            <a:r>
              <a:rPr lang="it-IT" dirty="0"/>
              <a:t>CHIMICA MATERIALI E BIOTECNOLOGIE</a:t>
            </a:r>
          </a:p>
          <a:p>
            <a:r>
              <a:rPr lang="it-IT" dirty="0"/>
              <a:t>SISTEMA MODA</a:t>
            </a:r>
          </a:p>
          <a:p>
            <a:r>
              <a:rPr lang="it-IT" dirty="0"/>
              <a:t>AGRARIA AGROALIMENTARE ED AGROINDUSTRIALE</a:t>
            </a:r>
          </a:p>
          <a:p>
            <a:r>
              <a:rPr lang="it-IT" dirty="0"/>
              <a:t>COSTRUZIONI AMBIENTE E TERRITORIO</a:t>
            </a:r>
          </a:p>
        </p:txBody>
      </p:sp>
      <p:sp>
        <p:nvSpPr>
          <p:cNvPr id="4" name="Angolo ripiegato 3"/>
          <p:cNvSpPr/>
          <p:nvPr/>
        </p:nvSpPr>
        <p:spPr>
          <a:xfrm>
            <a:off x="8987343" y="4461164"/>
            <a:ext cx="2770910" cy="2041239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ALLA FINE SI OTTERRA’ UN DIPLOMA DI TECNICO SPECIALIZZATO SPESSO RICHIESTO NEL MERCATO DEL LAVORO</a:t>
            </a:r>
          </a:p>
        </p:txBody>
      </p:sp>
      <p:pic>
        <p:nvPicPr>
          <p:cNvPr id="8194" name="Picture 2" descr="Istituto Tecnico Superiore - Salesiani Sesto san Giovanni - Opere Sociali  don Bo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58" y="1100665"/>
            <a:ext cx="3776753" cy="25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4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ISTITUTI PROFESSIONALI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4784" y="1823796"/>
            <a:ext cx="5710380" cy="4124422"/>
          </a:xfrm>
        </p:spPr>
        <p:txBody>
          <a:bodyPr/>
          <a:lstStyle/>
          <a:p>
            <a:r>
              <a:rPr lang="it-IT" dirty="0"/>
              <a:t>FACILITANO L’ENTRATA NEL MONDO DEL LAVORO PER CHI VUOLE COMINCIARE A LAVORARE SUBITO</a:t>
            </a:r>
          </a:p>
          <a:p>
            <a:r>
              <a:rPr lang="it-IT" dirty="0"/>
              <a:t>SI CONCENTRANO PIU’ SULLA PRATICA CHE SULLA TEORIA</a:t>
            </a:r>
          </a:p>
          <a:p>
            <a:r>
              <a:rPr lang="it-IT" dirty="0"/>
              <a:t>SI ARTICOLANO IN :</a:t>
            </a:r>
          </a:p>
          <a:p>
            <a:pPr lvl="1"/>
            <a:r>
              <a:rPr lang="it-IT" b="1" dirty="0"/>
              <a:t>BIENNIO UNITARIO (ASSOLVIMENTO OBBLIGO SCOLASTICO)</a:t>
            </a:r>
          </a:p>
          <a:p>
            <a:pPr lvl="1"/>
            <a:r>
              <a:rPr lang="it-IT" b="1" dirty="0"/>
              <a:t>TRIENNIO SPECIFICO : PER CONSOLIDARE LE COMPETENZE</a:t>
            </a:r>
          </a:p>
          <a:p>
            <a:pPr lvl="1"/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82879" y="2213381"/>
            <a:ext cx="584286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11 INDIRIZZI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AGRICOLTURA SVILUPPO RURALE VALORIZZAZIONEPRODOTTI DEL TERRITORIO E GESTIONERISORSE FORESTALI E MONTANE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PESCA COMMERCIALE E PRODUZIONI ITTICHE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INDUSTRIA E ARTIGIANATO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MANUTENZIONE E ASSISTENZA TECNICA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GESTIONE DELLE ACQUE E RISANAMENTO AMBIENTALE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SEVIZI COMMERCIALI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ENOGASTRONOMIA E OSPITALITA’ ALBERGHIERA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SERVIZI CULTURALI E DELLO SPETTACOLO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SERVIZI PER LA SANITA’ E L’ASSISTENZA SOCIALE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ARTI AUSILIARIE DELLE PROFESSIONI SANITARIE:ODONTOTECNICO E OTTICO</a:t>
            </a:r>
          </a:p>
        </p:txBody>
      </p:sp>
      <p:pic>
        <p:nvPicPr>
          <p:cNvPr id="9218" name="Picture 2" descr="Attività studenti – Istituto Statale d'Istruzione Superiore Leonardo da  Vin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02" y="607326"/>
            <a:ext cx="1470025" cy="14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4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BB06D9-1127-AD40-A9AE-350FC0D6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442508"/>
            <a:ext cx="10131425" cy="3649133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sz="128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Ricorda, una buona scelta dovrebbe essere: </a:t>
            </a:r>
          </a:p>
          <a:p>
            <a:r>
              <a:rPr lang="it-IT" sz="1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REALISTICA  </a:t>
            </a:r>
          </a:p>
          <a:p>
            <a:r>
              <a:rPr lang="it-IT" sz="1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LIBERA </a:t>
            </a:r>
          </a:p>
          <a:p>
            <a:r>
              <a:rPr lang="it-IT" sz="1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ATTRAENTE</a:t>
            </a:r>
          </a:p>
          <a:p>
            <a:endParaRPr lang="it-IT" sz="12800" b="1" dirty="0">
              <a:latin typeface="+mj-lt"/>
            </a:endParaRPr>
          </a:p>
          <a:p>
            <a:pPr marL="0" indent="0">
              <a:buNone/>
            </a:pPr>
            <a:endParaRPr lang="it-IT" sz="3800" b="1" dirty="0">
              <a:latin typeface="+mj-lt"/>
            </a:endParaRPr>
          </a:p>
          <a:p>
            <a:pPr marL="0" indent="0">
              <a:buNone/>
            </a:pPr>
            <a:endParaRPr lang="it-IT" sz="3800" b="1" dirty="0">
              <a:latin typeface="+mj-lt"/>
            </a:endParaRPr>
          </a:p>
          <a:p>
            <a:pPr marL="0" indent="0">
              <a:buNone/>
            </a:pPr>
            <a:endParaRPr lang="it-IT" sz="3800" b="1" dirty="0">
              <a:latin typeface="+mj-lt"/>
            </a:endParaRPr>
          </a:p>
          <a:p>
            <a:pPr marL="0" indent="0">
              <a:buNone/>
            </a:pPr>
            <a:endParaRPr lang="it-IT" sz="3800" b="1" dirty="0">
              <a:latin typeface="+mj-lt"/>
            </a:endParaRPr>
          </a:p>
          <a:p>
            <a:endParaRPr lang="it-IT" dirty="0"/>
          </a:p>
        </p:txBody>
      </p:sp>
      <p:pic>
        <p:nvPicPr>
          <p:cNvPr id="1026" name="Picture 2" descr="page45image47097792">
            <a:extLst>
              <a:ext uri="{FF2B5EF4-FFF2-40B4-BE49-F238E27FC236}">
                <a16:creationId xmlns:a16="http://schemas.microsoft.com/office/drawing/2014/main" id="{1761C3FC-0BD0-3B45-A7C6-26BD11A6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1203325"/>
            <a:ext cx="3429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45image52585552">
            <a:extLst>
              <a:ext uri="{FF2B5EF4-FFF2-40B4-BE49-F238E27FC236}">
                <a16:creationId xmlns:a16="http://schemas.microsoft.com/office/drawing/2014/main" id="{9145E54D-5EFE-614A-B8B6-27AFD064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1203325"/>
            <a:ext cx="3937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5image36624688">
            <a:extLst>
              <a:ext uri="{FF2B5EF4-FFF2-40B4-BE49-F238E27FC236}">
                <a16:creationId xmlns:a16="http://schemas.microsoft.com/office/drawing/2014/main" id="{20C2EEA9-087C-1D47-A124-22AC350DC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1203325"/>
            <a:ext cx="9398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5image47097792">
            <a:extLst>
              <a:ext uri="{FF2B5EF4-FFF2-40B4-BE49-F238E27FC236}">
                <a16:creationId xmlns:a16="http://schemas.microsoft.com/office/drawing/2014/main" id="{24577DE2-93C6-4B48-8D9E-C978F059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-1050925"/>
            <a:ext cx="3429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5image52585552">
            <a:extLst>
              <a:ext uri="{FF2B5EF4-FFF2-40B4-BE49-F238E27FC236}">
                <a16:creationId xmlns:a16="http://schemas.microsoft.com/office/drawing/2014/main" id="{5A941CA9-B51D-9F48-8879-970FE65A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-1050925"/>
            <a:ext cx="3937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5image36624688">
            <a:extLst>
              <a:ext uri="{FF2B5EF4-FFF2-40B4-BE49-F238E27FC236}">
                <a16:creationId xmlns:a16="http://schemas.microsoft.com/office/drawing/2014/main" id="{4C30B94D-C5AA-8F4E-85A3-35045D31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-1050925"/>
            <a:ext cx="9398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5image47097792">
            <a:extLst>
              <a:ext uri="{FF2B5EF4-FFF2-40B4-BE49-F238E27FC236}">
                <a16:creationId xmlns:a16="http://schemas.microsoft.com/office/drawing/2014/main" id="{FCDE8EDC-2AB3-DD4F-AE40-11DCDFA9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-898525"/>
            <a:ext cx="3429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45image52585552">
            <a:extLst>
              <a:ext uri="{FF2B5EF4-FFF2-40B4-BE49-F238E27FC236}">
                <a16:creationId xmlns:a16="http://schemas.microsoft.com/office/drawing/2014/main" id="{403405C3-5A70-7148-B537-D9292172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-898525"/>
            <a:ext cx="3937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45image36624688">
            <a:extLst>
              <a:ext uri="{FF2B5EF4-FFF2-40B4-BE49-F238E27FC236}">
                <a16:creationId xmlns:a16="http://schemas.microsoft.com/office/drawing/2014/main" id="{2C237AAA-E985-144F-9E13-5F2D11A8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-898525"/>
            <a:ext cx="9398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D0C4CD-77E3-C54E-A8E2-9A39E097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TUTTI DOBBIAMO CERCARE LA NOSTRA STRADA…</a:t>
            </a:r>
          </a:p>
          <a:p>
            <a:pPr marL="0" indent="0">
              <a:buNone/>
            </a:pPr>
            <a:r>
              <a:rPr lang="it-IT" sz="44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IL NOSTRO COMPITO È QUELLO DI DIVENTARE PIENAMENTE CIO’ CHE SIAMO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266" y="645446"/>
            <a:ext cx="1836134" cy="184502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C6259A-9291-EB48-9056-11D195436606}"/>
              </a:ext>
            </a:extLst>
          </p:cNvPr>
          <p:cNvSpPr txBox="1"/>
          <p:nvPr/>
        </p:nvSpPr>
        <p:spPr>
          <a:xfrm>
            <a:off x="7421880" y="6019800"/>
            <a:ext cx="412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referente per l’Orientamento scolastico</a:t>
            </a:r>
          </a:p>
          <a:p>
            <a:r>
              <a:rPr lang="it-IT" dirty="0"/>
              <a:t> Prof.ssa Maria Rosa Anna De Filippo</a:t>
            </a:r>
          </a:p>
        </p:txBody>
      </p:sp>
    </p:spTree>
    <p:extLst>
      <p:ext uri="{BB962C8B-B14F-4D97-AF65-F5344CB8AC3E}">
        <p14:creationId xmlns:p14="http://schemas.microsoft.com/office/powerpoint/2010/main" val="295073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stituto Comprensivo Guido Pitocco - Castelnuovo Di Porto - Orientamento  scolastico">
            <a:extLst>
              <a:ext uri="{FF2B5EF4-FFF2-40B4-BE49-F238E27FC236}">
                <a16:creationId xmlns:a16="http://schemas.microsoft.com/office/drawing/2014/main" id="{F2CE5298-40B6-1340-B749-1DAF53EBCB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2534" y="635000"/>
            <a:ext cx="5660047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12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opo la terza media. Cosa scegliere? | Sostegno allo studio, servizi di  riabilitazione - Cooperativa Alinsieme">
            <a:extLst>
              <a:ext uri="{FF2B5EF4-FFF2-40B4-BE49-F238E27FC236}">
                <a16:creationId xmlns:a16="http://schemas.microsoft.com/office/drawing/2014/main" id="{F4D22188-357D-534F-8A74-E7FD56B486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0120" y="1018751"/>
            <a:ext cx="24892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73D8EB-F775-304D-937D-75E5F2692978}"/>
              </a:ext>
            </a:extLst>
          </p:cNvPr>
          <p:cNvSpPr txBox="1"/>
          <p:nvPr/>
        </p:nvSpPr>
        <p:spPr>
          <a:xfrm>
            <a:off x="113453" y="4648200"/>
            <a:ext cx="101808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empus Sans ITC" panose="04020404030D07020202" pitchFamily="82" charset="0"/>
              </a:rPr>
              <a:t> </a:t>
            </a:r>
          </a:p>
          <a:p>
            <a:r>
              <a:rPr lang="it-IT" sz="2200" b="1" i="1" dirty="0">
                <a:latin typeface="+mj-lt"/>
              </a:rPr>
              <a:t>“NON ESISTONO VENTI FAVOREVOLI PER UN MARINAIO CHE NON SA DOVE  ANDARE ….” </a:t>
            </a:r>
          </a:p>
          <a:p>
            <a:r>
              <a:rPr lang="it-IT" sz="2200" b="1" i="1" dirty="0">
                <a:latin typeface="+mj-lt"/>
              </a:rPr>
              <a:t>(SENECA)</a:t>
            </a:r>
            <a:endParaRPr lang="it-IT" sz="2200" b="1" dirty="0">
              <a:latin typeface="+mj-lt"/>
            </a:endParaRPr>
          </a:p>
          <a:p>
            <a:endParaRPr lang="it-IT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12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TIPOLOGIE SCUOLE SUPERIORI</a:t>
            </a:r>
            <a:br>
              <a:rPr lang="it-IT" b="1" u="sng" dirty="0"/>
            </a:br>
            <a:endParaRPr lang="it-IT" b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LICEI: 6 INDIRIZZI</a:t>
            </a:r>
          </a:p>
          <a:p>
            <a:r>
              <a:rPr lang="it-IT" dirty="0"/>
              <a:t>ISTITUTI TECNICI: 2 SETTORI CON 11 INDIRIZZI</a:t>
            </a:r>
          </a:p>
          <a:p>
            <a:r>
              <a:rPr lang="it-IT" dirty="0"/>
              <a:t>ISTITUTI PROFESSIONALI: 11 INDIRIZZI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793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LICEO CLASSICO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STUDIERAI?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LATINO, GRECO, FILISOFIA, STORIA, MATEMATICA E SCIENZE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COSA SERVE?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USCIRA’ DA QUESTA SCUOLA BEN PREPARATI SULLA CULTURA UMANISTICA E SCIENTIFICA PRONTO AD AFFRONTARE FACOLTA’ UNIVERSITARIE UMANISTICHE E SCIENTIFICHE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2056" name="Picture 8" descr="Notte del Liceo Classico | LICEI DI VIALE DEI TIGLI - GALLA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20" y="443346"/>
            <a:ext cx="3758455" cy="22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9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u="sng" dirty="0"/>
              <a:t>LICEO SCIENTIFICO</a:t>
            </a:r>
            <a:br>
              <a:rPr lang="it-IT" dirty="0"/>
            </a:br>
            <a:r>
              <a:rPr lang="it-IT" b="1" u="sng" dirty="0" err="1"/>
              <a:t>SCIENTIFICO</a:t>
            </a:r>
            <a:r>
              <a:rPr lang="it-IT" b="1" u="sng" dirty="0"/>
              <a:t> OPZIONE  SCIENZE APPLICATE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COSA STUDIERAI?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MATEMATICA, FISICA,SCIENZE NATURAL I(CHIMICA E BIOLOGIA) MA ANCHE LATINO</a:t>
            </a:r>
          </a:p>
          <a:p>
            <a:r>
              <a:rPr lang="it-IT" b="1" dirty="0"/>
              <a:t>A COSA SERVE?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SI AVRA’ UNA BASE  SOLIDA PER CONTINUARE ALL’UNIVERSITA’, SOPRATTUTTO IN AMBITO SCIENTIFICO</a:t>
            </a:r>
          </a:p>
          <a:p>
            <a:endParaRPr lang="it-IT" dirty="0"/>
          </a:p>
        </p:txBody>
      </p:sp>
      <p:pic>
        <p:nvPicPr>
          <p:cNvPr id="1028" name="Picture 4" descr="Liceo Scientifico - ISS &quot;F. Caracciolo - G. Da Procid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57" y="609600"/>
            <a:ext cx="3742170" cy="21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7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u="sng" dirty="0"/>
              <a:t>LICEO SCIENTIFICO</a:t>
            </a:r>
            <a:br>
              <a:rPr lang="it-IT" b="1" u="sng" dirty="0"/>
            </a:br>
            <a:r>
              <a:rPr lang="it-IT" b="1" u="sng" dirty="0"/>
              <a:t>INDIRIZZO SPORTIVO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COSA STUDIERAI?       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LE ORE DELLE MATERIE TRADIZIONALI SONO RIDIMENSIONATE PER DARE SPAZIO ALLE ATTIVITA’SPORTIVE,SCIENZE MOTORIE,STUDIO DI DIRITTO ED ECONOMIA DELLO SPORT</a:t>
            </a:r>
          </a:p>
          <a:p>
            <a:r>
              <a:rPr lang="it-IT" b="1" dirty="0"/>
              <a:t>A COSA SERVE?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GIOVANI SPORTIVI CHE VOGLIONO FARE DELLO SPORT LA LORO CARRIERA. OTTIMO PER ISCRIVERSI A TUTTE LE FACOLTA’ MEDICO SCIENTIFICHE, PROFESSIONI SANITARIE LAUREA IN SCIENZE MOTORIE.</a:t>
            </a:r>
          </a:p>
          <a:p>
            <a:endParaRPr lang="it-IT" dirty="0"/>
          </a:p>
        </p:txBody>
      </p:sp>
      <p:pic>
        <p:nvPicPr>
          <p:cNvPr id="3074" name="Picture 2" descr="IL - Liceo scientifico a indirizzo sportivo | Guida Percorsi Var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03" y="0"/>
            <a:ext cx="2458315" cy="29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0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u="sng" dirty="0"/>
              <a:t>LICEO SCIENZE UMANE</a:t>
            </a:r>
            <a:br>
              <a:rPr lang="it-IT" b="1" u="sng" dirty="0"/>
            </a:br>
            <a:r>
              <a:rPr lang="it-IT" b="1" u="sng" dirty="0"/>
              <a:t>OPZIONE ECONOMICO-SOCIALE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COSA STUDIERAI?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PEDAGOGIA ANTROPOLOGIA PSICOLOGIA SOCIOLOGIA DIRITTO ED ECONOMIA</a:t>
            </a:r>
          </a:p>
          <a:p>
            <a:r>
              <a:rPr lang="it-IT" b="1" dirty="0"/>
              <a:t>A COSA SERVE?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BUONA BASE PER CHI VUOLE ISCRIVERSI A SOCIOLOGIA O PSICOLOGIA</a:t>
            </a:r>
          </a:p>
          <a:p>
            <a:endParaRPr lang="it-IT" dirty="0"/>
          </a:p>
        </p:txBody>
      </p:sp>
      <p:pic>
        <p:nvPicPr>
          <p:cNvPr id="4098" name="Picture 2" descr="Superiori, la guida alla scelta: &quot;Liceo delle scienze umane, per scoprire e  scoprirsi&quot; - Bergamo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71" y="748145"/>
            <a:ext cx="3924011" cy="29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4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LICEO ARTISTICO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STUDIERAI?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TEORIA E PRATICA DI PITTURA SCULTURA, GRAFICA, ARCHITETTURA, TECNICHE MULTIMEDIALI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COSA SERVE?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 CREATIVI CHE AMANO DISEGNARE E DIPINGERE E PENSANO DI FREQUENTARE ACCADEMIE DELLE BELLE ARTI, SCUOLA DI GRAFICA E DESIGN O ARCHITETTURA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5122" name="Picture 2" descr="Sbocchi dopo il Liceo Artistico - Centro Studi Serenissima Mirano, Mes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21" y="609600"/>
            <a:ext cx="3416810" cy="22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12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168</TotalTime>
  <Words>595</Words>
  <Application>Microsoft Macintosh PowerPoint</Application>
  <PresentationFormat>Widescreen</PresentationFormat>
  <Paragraphs>96</Paragraphs>
  <Slides>15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Tempus Sans ITC</vt:lpstr>
      <vt:lpstr>Times New Roman</vt:lpstr>
      <vt:lpstr>Celestiale</vt:lpstr>
      <vt:lpstr>        EDUCARE ALLA SCELTA Progetto orientamento a.s.2022/2023 Dirigente Scolastico  Prof.ssa  Arcangela Del Prete</vt:lpstr>
      <vt:lpstr>Presentazione standard di PowerPoint</vt:lpstr>
      <vt:lpstr>Presentazione standard di PowerPoint</vt:lpstr>
      <vt:lpstr>TIPOLOGIE SCUOLE SUPERIORI </vt:lpstr>
      <vt:lpstr>LICEO CLASSICO</vt:lpstr>
      <vt:lpstr>LICEO SCIENTIFICO SCIENTIFICO OPZIONE  SCIENZE APPLICATE </vt:lpstr>
      <vt:lpstr>LICEO SCIENTIFICO INDIRIZZO SPORTIVO </vt:lpstr>
      <vt:lpstr>LICEO SCIENZE UMANE OPZIONE ECONOMICO-SOCIALE </vt:lpstr>
      <vt:lpstr>LICEO ARTISTICO</vt:lpstr>
      <vt:lpstr>LICEO LINGUISTICO </vt:lpstr>
      <vt:lpstr>LICEO MUSICALE O COREUTICO </vt:lpstr>
      <vt:lpstr>ISTITUTI TECNICI PROFESSIONALI </vt:lpstr>
      <vt:lpstr>ISTITUTI PROFESSIONALI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EDUCARE ALLA SCELTA Progetto orientamento a.s.2022/2023 Dirigente Scolastico  Prof.ssa  Arcangela Del Prete</dc:title>
  <dc:creator>Mirko Vastano</dc:creator>
  <cp:lastModifiedBy>Microsoft Office User</cp:lastModifiedBy>
  <cp:revision>24</cp:revision>
  <dcterms:created xsi:type="dcterms:W3CDTF">2022-11-05T13:33:47Z</dcterms:created>
  <dcterms:modified xsi:type="dcterms:W3CDTF">2022-11-07T09:21:55Z</dcterms:modified>
</cp:coreProperties>
</file>