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61" r:id="rId7"/>
    <p:sldId id="263" r:id="rId8"/>
    <p:sldId id="264" r:id="rId9"/>
    <p:sldId id="266" r:id="rId10"/>
    <p:sldId id="265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I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91"/>
    <p:restoredTop sz="95204"/>
  </p:normalViewPr>
  <p:slideViewPr>
    <p:cSldViewPr>
      <p:cViewPr varScale="1">
        <p:scale>
          <a:sx n="75" d="100"/>
          <a:sy n="75" d="100"/>
        </p:scale>
        <p:origin x="160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9A92646-E00D-BF41-97C0-E07855E63F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873500"/>
            <a:ext cx="77724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 dello schema</a:t>
            </a:r>
            <a:endParaRPr lang="en-IN" altLang="it-IT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4E96BDF-D9A3-E04B-9006-C314C17D4C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4648200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IN" altLang="it-IT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A57C66C-F33C-1846-B516-951FC4FAE2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97C321B-9740-6946-845E-6DE9600F43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E838160-D705-0C42-BB7D-3FCB8CD788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931F8E-CB0C-EA48-8C53-0AFF33C00744}" type="slidenum">
              <a:rPr lang="en-IN" altLang="it-IT"/>
              <a:pPr/>
              <a:t>‹N›</a:t>
            </a:fld>
            <a:endParaRPr lang="en-IN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AAEE15-0AF9-234C-A709-5F466E23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71B37C-7CB6-DF4F-9C22-FC7873FC8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17D6BA-6324-E54D-B463-98F23D3E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E887AF-E6FF-5848-B05D-4A018FB1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583EB1-5B6B-484E-9EE0-50789623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5C51-DC6F-D742-921C-AC75917A077B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74586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BE498F-0540-1040-9869-400AC17F8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087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87E8EE5-B70F-4D49-9F1A-7AE94FCED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08725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2A43CC-EBDF-5440-AAE5-8FE1D049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7A340F-A435-8D45-976E-354CF656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2E8D09-9FAE-2540-B51F-C7E38235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B07A8-70FE-A844-9ECD-C5A4E9F27DCF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311842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E0BB9-6CB1-4341-A7C7-8000064B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5AC81F-B8FC-6E41-BC44-D5213FDD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AF3233-DF82-A14C-904B-ADA00798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ECA1E0-32E4-C147-9048-E3EFFCCC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99EFA1-FB13-704B-A9C3-DCDA0E94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4E5D1-50E2-7946-B2DB-D0F30ED1F751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358314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76C99-DCBE-6D43-BFFA-F0D60B0A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1A78C7-E21B-9D47-9BEF-8BEBAAEC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64BC2-877B-974B-94F9-3284C8D1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56B105-D111-A84F-98C1-86EDF959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2A4A0E-AE6D-9446-914E-9A00423D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6A7B6-B447-784D-9C5E-6B1E8AC70E65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368328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EB0A6D-F723-0548-9E2E-112623BA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611D8B-DB9E-9D45-8BED-CFA01E693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C6A32C-B5F5-FA4C-96E5-216400E3F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25963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E1962CA-75C3-E14C-8CE8-C978FD32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503C7F-6C21-3040-87D7-7D0411BF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919AA7-8EC6-654E-B085-5F021423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88B6-4DD7-0748-8908-1E354409945E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32006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697CC-9221-E44D-8E50-4B2BEAE5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72C126-1D4C-3D4D-A594-3D1EE461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185F6D-1A50-0042-8BFE-C13A31C9E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ADD7627-E435-AE4E-9E81-1540457BF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3B16284-FC0C-684F-9598-683512F20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7CFA065-E3D2-C547-9694-879A16C6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C264800-5B03-F940-AE51-DE5B2179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940831-0BAC-FF40-A204-1EF0FCF2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CEB9C-83F4-CF44-80FC-2F7FBB1C0149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150019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B4DD36-583A-124D-B9FE-902B0213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B3A6FC-41CD-0942-B09A-A4DFE7AB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CB9E936-3A49-AD40-96D0-87214EF7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CF4F0D-6245-D449-9D4F-17B30449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B5C4F-E07C-9F47-B5C9-E64E8C9ED4C6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257862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AB2337-DB0F-BE41-BA34-CDD61411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CDD5E7-5ACB-D446-AB08-1E24E359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E22E65-D5BA-3445-A19F-276F4D75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8F023-DFCB-FC4C-9D7B-44A6D5846199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256911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76A49-39FC-3F4D-9B0B-0C4F8619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23C468-E9A6-A24D-BB31-C4F7E147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CBD8C8-D82E-0E49-938E-DC5FEAAF9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A5CB3F-633D-4149-9333-DF885C71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6665DF-87E8-D649-B277-E38DB19F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25D29D-88F2-CA42-906A-B94F951A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9E342-B608-E64B-A0D3-C7CE6DB09E08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16674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D43018-C2C2-684D-849C-DD326114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122A69B-DDBE-F044-B013-BD230C759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3A0693-6DE2-694D-BF34-1E4514E4C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CBAA9D-EE9B-8045-A7A1-E1BF4267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917C1FE-0E7E-C24F-A015-C68B3FE4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54A2D7-63BB-2A4D-846D-3B0B53AA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77F5B-822D-974E-8BC1-101D72021603}" type="slidenum">
              <a:rPr lang="en-IN" altLang="it-IT"/>
              <a:pPr/>
              <a:t>‹N›</a:t>
            </a:fld>
            <a:endParaRPr lang="en-IN" altLang="it-IT"/>
          </a:p>
        </p:txBody>
      </p:sp>
    </p:spTree>
    <p:extLst>
      <p:ext uri="{BB962C8B-B14F-4D97-AF65-F5344CB8AC3E}">
        <p14:creationId xmlns:p14="http://schemas.microsoft.com/office/powerpoint/2010/main" val="307562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A110B5-8457-7149-87BE-EFCA643B5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IN" altLang="it-IT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900511-EE90-4644-B8C2-707011DBE5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
Secondo livello
Terzo livello
Quarto livello
Quinto livello</a:t>
            </a:r>
            <a:endParaRPr lang="en-IN" alt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2BF2D9-F7B3-E84C-B6D4-AABCF3AE1D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IN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2F0AEB-C415-B549-A557-DBC3D38E86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IN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6DDC80-165C-EF46-995E-004A59274C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432549-5E56-F447-835D-19D12B13880C}" type="slidenum">
              <a:rPr lang="en-IN" altLang="it-IT"/>
              <a:pPr/>
              <a:t>‹N›</a:t>
            </a:fld>
            <a:endParaRPr lang="en-IN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D6E03A-531E-F84E-8132-ED1020A9C1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4076004"/>
            <a:ext cx="8568952" cy="1225203"/>
          </a:xfrm>
        </p:spPr>
        <p:txBody>
          <a:bodyPr/>
          <a:lstStyle/>
          <a:p>
            <a:r>
              <a:rPr lang="en-IN" altLang="it-IT" sz="3200" b="1" dirty="0">
                <a:solidFill>
                  <a:srgbClr val="941100"/>
                </a:solidFill>
              </a:rPr>
              <a:t>ORIENTAMENTO SCOLASTICO </a:t>
            </a:r>
            <a:br>
              <a:rPr lang="en-IN" altLang="it-IT" sz="3200" b="1" dirty="0">
                <a:solidFill>
                  <a:srgbClr val="941100"/>
                </a:solidFill>
              </a:rPr>
            </a:br>
            <a:r>
              <a:rPr lang="en-IN" altLang="it-IT" sz="3200" b="1" dirty="0">
                <a:solidFill>
                  <a:srgbClr val="941100"/>
                </a:solidFill>
              </a:rPr>
              <a:t>e </a:t>
            </a:r>
            <a:br>
              <a:rPr lang="en-IN" altLang="it-IT" sz="3200" b="1" dirty="0">
                <a:solidFill>
                  <a:srgbClr val="941100"/>
                </a:solidFill>
              </a:rPr>
            </a:br>
            <a:r>
              <a:rPr lang="en-IN" altLang="it-IT" sz="3200" b="1" dirty="0">
                <a:solidFill>
                  <a:srgbClr val="941100"/>
                </a:solidFill>
              </a:rPr>
              <a:t>PARTENERSHIP DEI GENITORI….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E96FC4C-36C4-3440-892B-F1982EC313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624" y="836712"/>
            <a:ext cx="7056784" cy="698500"/>
          </a:xfrm>
        </p:spPr>
        <p:txBody>
          <a:bodyPr/>
          <a:lstStyle/>
          <a:p>
            <a:r>
              <a:rPr lang="en-IN" altLang="it-IT" sz="4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LA SCUOLA SECONDARIA DI I GRADO “MASSIMO STANZIONE”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51F211-DDD6-2240-B3D2-23FD8935A0FE}"/>
              </a:ext>
            </a:extLst>
          </p:cNvPr>
          <p:cNvSpPr txBox="1"/>
          <p:nvPr/>
        </p:nvSpPr>
        <p:spPr>
          <a:xfrm>
            <a:off x="2771800" y="2420888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it-IT" sz="4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PRESENTA: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A329A-E123-144D-94E9-D9813B7C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692696"/>
            <a:ext cx="8784976" cy="1143000"/>
          </a:xfrm>
        </p:spPr>
        <p:txBody>
          <a:bodyPr/>
          <a:lstStyle/>
          <a:p>
            <a:r>
              <a:rPr lang="it-IT" sz="2400" b="1" dirty="0">
                <a:solidFill>
                  <a:schemeClr val="bg1"/>
                </a:solidFill>
              </a:rPr>
              <a:t>Partiamo da una serie di interrogativi che dovreste porvi; una sorta di autoanalisi volta ad «aiutarvi» ad «aiutare» i vostri figli.</a:t>
            </a:r>
            <a:br>
              <a:rPr lang="it-IT" b="1" dirty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9C1A6A-D9C1-3D44-93ED-339FF81F5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2952328"/>
          </a:xfrm>
        </p:spPr>
        <p:txBody>
          <a:bodyPr/>
          <a:lstStyle/>
          <a:p>
            <a:pPr lvl="0"/>
            <a:r>
              <a:rPr lang="it-IT" sz="2800" b="1" i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Lo avete aiutato a comprendere i problemi o li avete risolti al posto loro?</a:t>
            </a:r>
          </a:p>
          <a:p>
            <a:pPr lvl="0"/>
            <a:r>
              <a:rPr lang="it-IT" sz="2800" b="1" i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Vi siete proposti di accompagnarlo/a alla scelta oppure lo/a avete liquidato/a dicendo che è una scelta sua?</a:t>
            </a:r>
          </a:p>
          <a:p>
            <a:pPr lvl="0"/>
            <a:r>
              <a:rPr lang="it-IT" sz="2800" b="1" i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Avete evitato di imporre la vostra scelta?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38E1C23-CFC6-6349-AE9E-6357A2DA3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06182"/>
            <a:ext cx="2324878" cy="17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4F8E6-46A2-254F-BD44-DF89E5787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solidFill>
                  <a:schemeClr val="bg1"/>
                </a:solidFill>
              </a:rPr>
              <a:t>Partiamo da una serie di interrogativi che dovreste porvi; una sorta di autoanalisi volta ad «aiutarvi» ad «aiutare» i vostri figli.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EF34EB-908C-1542-AB29-E8035A3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2057401"/>
            <a:ext cx="8039236" cy="2163688"/>
          </a:xfrm>
        </p:spPr>
        <p:txBody>
          <a:bodyPr/>
          <a:lstStyle/>
          <a:p>
            <a:pPr marL="0" lvl="0" indent="0">
              <a:buNone/>
            </a:pPr>
            <a:r>
              <a:rPr lang="it-IT" b="1" dirty="0">
                <a:solidFill>
                  <a:srgbClr val="941100"/>
                </a:solidFill>
              </a:rPr>
              <a:t>Vi siete posti con un atteggiamento sereno o gli avete offerto visioni angoscianti del futuro?</a:t>
            </a:r>
          </a:p>
          <a:p>
            <a:pPr lvl="0"/>
            <a:endParaRPr lang="it-IT" b="1" dirty="0">
              <a:solidFill>
                <a:srgbClr val="941100"/>
              </a:solidFill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3A9B77-DE57-C74A-9DB8-4ABC84E65F6D}"/>
              </a:ext>
            </a:extLst>
          </p:cNvPr>
          <p:cNvSpPr txBox="1"/>
          <p:nvPr/>
        </p:nvSpPr>
        <p:spPr>
          <a:xfrm>
            <a:off x="647564" y="4365104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941100"/>
                </a:solidFill>
              </a:rPr>
              <a:t>Avete delegato la scuola o vi siete assunti la responsabilità di genitori nell’aiutare vostro/a figlio/a?</a:t>
            </a:r>
          </a:p>
          <a:p>
            <a:endParaRPr lang="it-IT" sz="3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265D20-5C6B-4E4A-9C37-1A9C8501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571247"/>
            <a:ext cx="5071324" cy="36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13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7CB0B-6B4D-4F45-B43A-8935AA2E1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69" y="4005064"/>
            <a:ext cx="9005631" cy="1334796"/>
          </a:xfrm>
        </p:spPr>
        <p:txBody>
          <a:bodyPr/>
          <a:lstStyle/>
          <a:p>
            <a:pPr lvl="0" algn="l"/>
            <a:br>
              <a:rPr lang="it-IT" sz="2000" b="1" dirty="0">
                <a:solidFill>
                  <a:srgbClr val="941100"/>
                </a:solidFill>
              </a:rPr>
            </a:br>
            <a:endParaRPr lang="it-IT" sz="1000" b="1" dirty="0">
              <a:solidFill>
                <a:srgbClr val="9411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6FB143-5510-EB40-8A40-C9AB020108D6}"/>
              </a:ext>
            </a:extLst>
          </p:cNvPr>
          <p:cNvSpPr txBox="1"/>
          <p:nvPr/>
        </p:nvSpPr>
        <p:spPr>
          <a:xfrm>
            <a:off x="323528" y="2650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+mj-lt"/>
              </a:rPr>
              <a:t>La scelta, il percorso, vanno costruiti insieme.</a:t>
            </a:r>
            <a:r>
              <a:rPr lang="it-IT" sz="4000" dirty="0">
                <a:solidFill>
                  <a:schemeClr val="bg1"/>
                </a:solidFill>
                <a:latin typeface="+mj-lt"/>
              </a:rPr>
              <a:t> </a:t>
            </a:r>
            <a:endParaRPr lang="it-IT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FDB0E6-5A2E-8F47-AA63-C0B9090B232F}"/>
              </a:ext>
            </a:extLst>
          </p:cNvPr>
          <p:cNvSpPr txBox="1"/>
          <p:nvPr/>
        </p:nvSpPr>
        <p:spPr>
          <a:xfrm>
            <a:off x="138369" y="4056909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941100"/>
                </a:solidFill>
              </a:rPr>
              <a:t>Ecco delle linee guida che vi potranno essere utili per accompagnare i vostri figli.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CDE4B35-DA96-8245-9127-640068CBC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2376264" cy="16369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9C01875-349D-D542-8350-935A193A7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262121"/>
            <a:ext cx="2304256" cy="17641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F27D3EE-3BBA-5645-A694-8D0D5AC66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422" y="1262121"/>
            <a:ext cx="3628926" cy="177477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E42E198-0918-B746-A02F-A388E9F9D4FB}"/>
              </a:ext>
            </a:extLst>
          </p:cNvPr>
          <p:cNvSpPr txBox="1"/>
          <p:nvPr/>
        </p:nvSpPr>
        <p:spPr>
          <a:xfrm>
            <a:off x="6084168" y="126212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1648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25996 C -0.31493 0.30833 -0.30243 0.29977 -0.28993 0.29097 " pathEditMode="relative" ptsTypes="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A920E2-718E-6748-907E-B2FE314B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LINEE GUIDA ALLA SCELTA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75D570-FDB2-014D-B36E-E717C4C80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srgbClr val="941100"/>
                </a:solidFill>
              </a:rPr>
              <a:t>Mettersi</a:t>
            </a:r>
            <a:r>
              <a:rPr lang="it-IT" b="1" dirty="0">
                <a:solidFill>
                  <a:srgbClr val="941100"/>
                </a:solidFill>
              </a:rPr>
              <a:t> affianco</a:t>
            </a:r>
            <a:r>
              <a:rPr lang="it-IT" dirty="0">
                <a:solidFill>
                  <a:srgbClr val="941100"/>
                </a:solidFill>
              </a:rPr>
              <a:t> e non davanti o troppo lontani</a:t>
            </a:r>
          </a:p>
          <a:p>
            <a:pPr marL="0" lvl="0" indent="0">
              <a:buNone/>
            </a:pPr>
            <a:endParaRPr lang="it-IT" dirty="0">
              <a:solidFill>
                <a:srgbClr val="941100"/>
              </a:solidFill>
            </a:endParaRPr>
          </a:p>
          <a:p>
            <a:pPr lvl="0"/>
            <a:r>
              <a:rPr lang="it-IT" dirty="0">
                <a:solidFill>
                  <a:srgbClr val="941100"/>
                </a:solidFill>
              </a:rPr>
              <a:t>Aiutarli invece di “</a:t>
            </a:r>
            <a:r>
              <a:rPr lang="it-IT" b="1" dirty="0">
                <a:solidFill>
                  <a:srgbClr val="941100"/>
                </a:solidFill>
              </a:rPr>
              <a:t>fare</a:t>
            </a:r>
            <a:r>
              <a:rPr lang="it-IT" dirty="0">
                <a:solidFill>
                  <a:srgbClr val="941100"/>
                </a:solidFill>
              </a:rPr>
              <a:t>” al posto loro</a:t>
            </a:r>
          </a:p>
          <a:p>
            <a:pPr marL="0" lvl="0" indent="0">
              <a:buNone/>
            </a:pPr>
            <a:endParaRPr lang="it-IT" dirty="0">
              <a:solidFill>
                <a:srgbClr val="941100"/>
              </a:solidFill>
            </a:endParaRPr>
          </a:p>
          <a:p>
            <a:r>
              <a:rPr lang="it-IT" dirty="0">
                <a:solidFill>
                  <a:srgbClr val="941100"/>
                </a:solidFill>
              </a:rPr>
              <a:t>Evitare di </a:t>
            </a:r>
            <a:r>
              <a:rPr lang="it-IT" b="1" dirty="0">
                <a:solidFill>
                  <a:srgbClr val="941100"/>
                </a:solidFill>
              </a:rPr>
              <a:t>trasferire</a:t>
            </a:r>
            <a:r>
              <a:rPr lang="it-IT" dirty="0">
                <a:solidFill>
                  <a:srgbClr val="941100"/>
                </a:solidFill>
              </a:rPr>
              <a:t> sui figli i </a:t>
            </a:r>
            <a:r>
              <a:rPr lang="it-IT" b="1" dirty="0">
                <a:solidFill>
                  <a:srgbClr val="941100"/>
                </a:solidFill>
              </a:rPr>
              <a:t>propri</a:t>
            </a:r>
            <a:r>
              <a:rPr lang="it-IT" dirty="0">
                <a:solidFill>
                  <a:srgbClr val="941100"/>
                </a:solidFill>
              </a:rPr>
              <a:t> </a:t>
            </a:r>
            <a:r>
              <a:rPr lang="it-IT" b="1" dirty="0">
                <a:solidFill>
                  <a:srgbClr val="941100"/>
                </a:solidFill>
              </a:rPr>
              <a:t>desideri</a:t>
            </a:r>
            <a:r>
              <a:rPr lang="it-IT" dirty="0">
                <a:solidFill>
                  <a:srgbClr val="9411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735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32C93F1-34BF-B64E-9A7C-8311CAE5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16" y="4725144"/>
            <a:ext cx="3775277" cy="18002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C79FC19-D904-3644-BEEF-4595FD12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941100"/>
                </a:solidFill>
              </a:rPr>
              <a:t>LINEE GUIDA ALLA SCELTA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84744D-CC3B-844B-AE90-EEB72D40685D}"/>
              </a:ext>
            </a:extLst>
          </p:cNvPr>
          <p:cNvSpPr txBox="1"/>
          <p:nvPr/>
        </p:nvSpPr>
        <p:spPr>
          <a:xfrm>
            <a:off x="463312" y="1658994"/>
            <a:ext cx="82234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4800" b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it-IT" sz="3600" b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Ascoltarli senza giudicare</a:t>
            </a:r>
          </a:p>
          <a:p>
            <a:pPr lvl="0"/>
            <a:r>
              <a:rPr lang="it-IT" sz="3600" b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- «Guardarli» e riuscire a riconoscere i suoi punti di «forza» e le sue attitudini</a:t>
            </a:r>
          </a:p>
          <a:p>
            <a:pPr lvl="0"/>
            <a:r>
              <a:rPr lang="it-IT" sz="3600" b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- Potenziarne l’autostima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293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-0.00023 L 0.74548 0.01991 C 0.90243 0.02361 0.74548 0.02199 0.74548 0.02199 C 0.74496 0.02245 0.74219 0.02199 0.74219 0.02199 L 0.74219 0.02199 " pathEditMode="relative" ptsTypes="AAAAA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419227-EE8F-EB43-A280-79176D5A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941100"/>
                </a:solidFill>
              </a:rPr>
              <a:t>LINEE GUIDA ALLA SCELTA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6127D2-1A0B-BD44-9BF9-5FC317A7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it-IT" sz="4400" b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it-IT" b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Non avere paura che il figlio/a si allontani da casa </a:t>
            </a:r>
          </a:p>
          <a:p>
            <a:pPr marL="0" lvl="0" indent="0">
              <a:buNone/>
            </a:pPr>
            <a:r>
              <a:rPr lang="it-IT" b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- Non trasmettergli la paura del “confronto”(cosa hanno scelto i tuoi amici)?</a:t>
            </a:r>
          </a:p>
          <a:p>
            <a:pPr marL="0" indent="0">
              <a:buNone/>
            </a:pPr>
            <a:r>
              <a:rPr lang="it-IT" b="1" dirty="0">
                <a:solidFill>
                  <a:srgbClr val="941100"/>
                </a:solidFill>
                <a:latin typeface="+mj-lt"/>
                <a:cs typeface="Angsana New" panose="02020603050405020304" pitchFamily="18" charset="-34"/>
              </a:rPr>
              <a:t>- Non dimostrargli preoccupazioni per non poterlo mantenere sugli studi </a:t>
            </a:r>
          </a:p>
        </p:txBody>
      </p:sp>
    </p:spTree>
    <p:extLst>
      <p:ext uri="{BB962C8B-B14F-4D97-AF65-F5344CB8AC3E}">
        <p14:creationId xmlns:p14="http://schemas.microsoft.com/office/powerpoint/2010/main" val="3325410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0.06892 -3.7037E-7 0.125 0.05602 0.125 0.125 C 0.125 0.19398 0.06892 0.25 3.88889E-6 0.25 C -0.06893 0.25 -0.125 0.19398 -0.125 0.125 C -0.125 0.05602 -0.06893 -3.7037E-7 3.88889E-6 -3.7037E-7 Z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AD468-C4FF-D44D-B628-7042D17C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941100"/>
                </a:solidFill>
              </a:rPr>
              <a:t>LINEE GUIDA ALLA SCELTA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C472CD-283B-C94A-8617-ABDF1030A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82555"/>
          </a:xfrm>
        </p:spPr>
        <p:txBody>
          <a:bodyPr/>
          <a:lstStyle/>
          <a:p>
            <a:pPr marL="0" lvl="0" indent="0">
              <a:buNone/>
            </a:pPr>
            <a:r>
              <a:rPr lang="it-IT" dirty="0"/>
              <a:t>- </a:t>
            </a:r>
            <a:r>
              <a:rPr lang="it-IT" b="1" dirty="0">
                <a:solidFill>
                  <a:srgbClr val="941100"/>
                </a:solidFill>
              </a:rPr>
              <a:t>Non dimostrargli mai le proprie aspirazioni (ho sempre voluto fare il medico…..)</a:t>
            </a:r>
          </a:p>
          <a:p>
            <a:pPr marL="0" lvl="0" indent="0">
              <a:buNone/>
            </a:pPr>
            <a:r>
              <a:rPr lang="it-IT" b="1" dirty="0">
                <a:solidFill>
                  <a:srgbClr val="941100"/>
                </a:solidFill>
              </a:rPr>
              <a:t>- Non promuoverne l’ambizione e l’orgoglio personale</a:t>
            </a:r>
          </a:p>
          <a:p>
            <a:pPr marL="0" lvl="0" indent="0">
              <a:buNone/>
            </a:pPr>
            <a:r>
              <a:rPr lang="it-IT" b="1" dirty="0">
                <a:solidFill>
                  <a:srgbClr val="941100"/>
                </a:solidFill>
              </a:rPr>
              <a:t>- Non palesargli preoccupazioni per le possibilità occupazionali</a:t>
            </a:r>
          </a:p>
          <a:p>
            <a:pPr marL="0" lvl="0" indent="0">
              <a:buNone/>
            </a:pPr>
            <a:r>
              <a:rPr lang="it-IT" b="1" dirty="0">
                <a:solidFill>
                  <a:srgbClr val="941100"/>
                </a:solidFill>
              </a:rPr>
              <a:t>- Evitare di trasmettergli desiderio che subentri nell’attività familiare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5871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ED6E03A-531E-F84E-8132-ED1020A9C1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4076004"/>
            <a:ext cx="8568952" cy="2377332"/>
          </a:xfrm>
        </p:spPr>
        <p:txBody>
          <a:bodyPr/>
          <a:lstStyle/>
          <a:p>
            <a:r>
              <a:rPr lang="it-IT" b="1" dirty="0">
                <a:solidFill>
                  <a:srgbClr val="941100"/>
                </a:solidFill>
              </a:rPr>
              <a:t>Quali aspettative nutrite nei confronti dei vostri figli?</a:t>
            </a:r>
            <a:br>
              <a:rPr lang="it-IT" dirty="0"/>
            </a:br>
            <a:br>
              <a:rPr lang="it-IT" dirty="0"/>
            </a:br>
            <a:endParaRPr lang="en-IN" altLang="it-IT" sz="3200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E96FC4C-36C4-3440-892B-F1982EC313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7624" y="836712"/>
            <a:ext cx="7056784" cy="698500"/>
          </a:xfrm>
        </p:spPr>
        <p:txBody>
          <a:bodyPr/>
          <a:lstStyle/>
          <a:p>
            <a:r>
              <a:rPr lang="it-IT" sz="4400" b="1" dirty="0">
                <a:solidFill>
                  <a:schemeClr val="bg1"/>
                </a:solidFill>
              </a:rPr>
              <a:t>Ed ora tocca a voi</a:t>
            </a:r>
            <a:r>
              <a:rPr lang="it-IT" sz="6000" b="1" dirty="0">
                <a:solidFill>
                  <a:schemeClr val="bg1"/>
                </a:solidFill>
              </a:rPr>
              <a:t>…..</a:t>
            </a:r>
            <a:endParaRPr lang="it-IT" sz="4400" b="1" dirty="0">
              <a:solidFill>
                <a:schemeClr val="bg1"/>
              </a:solidFill>
            </a:endParaRPr>
          </a:p>
          <a:p>
            <a:endParaRPr lang="en-IN" altLang="it-IT" sz="44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54AA1B-C9F0-9D4D-B718-3C14A29DB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912" y="1732820"/>
            <a:ext cx="2145576" cy="21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0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5 -0.00903 L -0.45139 -0.02014 L -0.45139 -0.02014 " pathEditMode="relative" ptsTypes="A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7CB0B-6B4D-4F45-B43A-8935AA2E1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5080" y="4381680"/>
            <a:ext cx="9154278" cy="1030188"/>
          </a:xfrm>
        </p:spPr>
        <p:txBody>
          <a:bodyPr/>
          <a:lstStyle/>
          <a:p>
            <a:br>
              <a:rPr lang="it-IT" sz="1600" dirty="0"/>
            </a:br>
            <a:r>
              <a:rPr lang="it-IT" sz="1800" dirty="0"/>
              <a:t>Il termine viene dal “guardare e Est” per saper scegliere la direzione e si riferisce al viaggiatore che, sapendo dov’è l’oriente (dove sorge il sole), sapeva scegliere la direzione da prendere per raggiungere la propria meta.</a:t>
            </a:r>
            <a:br>
              <a:rPr lang="it-IT" sz="1800" dirty="0"/>
            </a:br>
            <a:endParaRPr lang="it-IT" sz="1800" dirty="0"/>
          </a:p>
        </p:txBody>
      </p:sp>
      <p:pic>
        <p:nvPicPr>
          <p:cNvPr id="6145" name="Picture 1" descr="page1image529100320">
            <a:extLst>
              <a:ext uri="{FF2B5EF4-FFF2-40B4-BE49-F238E27FC236}">
                <a16:creationId xmlns:a16="http://schemas.microsoft.com/office/drawing/2014/main" id="{210BE00A-95A7-3E4C-A937-27F106CA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2" y="29468"/>
            <a:ext cx="4248472" cy="329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2D0FF8-4BFA-054E-8A05-AADACFEC48A0}"/>
              </a:ext>
            </a:extLst>
          </p:cNvPr>
          <p:cNvSpPr txBox="1"/>
          <p:nvPr/>
        </p:nvSpPr>
        <p:spPr>
          <a:xfrm>
            <a:off x="1907704" y="392721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Cosa significa “ORIENTAMENTO”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A8318E-E1C6-7F47-93C1-E0812417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518" y="45443"/>
            <a:ext cx="4465969" cy="32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44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78D53-8163-8044-B2EA-FDC02D838A0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Guardare a Est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EDDCB3-8522-A641-924D-5CA6B6DF3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it-IT" sz="36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 vostri figli dovranno  riflettere sul passaggio importante alla scuola secondaria di II grado. </a:t>
            </a:r>
          </a:p>
          <a:p>
            <a:pPr marL="0" indent="0">
              <a:buNone/>
            </a:pPr>
            <a:r>
              <a:rPr lang="it-IT" sz="36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Questo passaggio obbliga a confrontarsi con la capacità di prendere la giusta direzione. </a:t>
            </a:r>
          </a:p>
        </p:txBody>
      </p:sp>
    </p:spTree>
    <p:extLst>
      <p:ext uri="{BB962C8B-B14F-4D97-AF65-F5344CB8AC3E}">
        <p14:creationId xmlns:p14="http://schemas.microsoft.com/office/powerpoint/2010/main" val="833973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ACEEA47-FC71-4E42-9C64-ABD065743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9879" y="260648"/>
            <a:ext cx="8196921" cy="1152128"/>
          </a:xfrm>
        </p:spPr>
        <p:txBody>
          <a:bodyPr/>
          <a:lstStyle/>
          <a:p>
            <a:r>
              <a:rPr lang="it-IT" sz="3800" b="1" dirty="0">
                <a:solidFill>
                  <a:srgbClr val="941100"/>
                </a:solidFill>
              </a:rPr>
              <a:t>INCONTRO CON I GENITORI CLASSI I e II</a:t>
            </a:r>
            <a:endParaRPr lang="it-IT" sz="3800" dirty="0">
              <a:solidFill>
                <a:srgbClr val="941100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602C9F-9EA1-F14B-B4A3-FC1ABF5EA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1"/>
            <a:ext cx="8229600" cy="5795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it-IT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PERCHE’ FACCIAMO QUESTO INCONTRO?</a:t>
            </a:r>
          </a:p>
          <a:p>
            <a:pPr>
              <a:lnSpc>
                <a:spcPct val="90000"/>
              </a:lnSpc>
            </a:pPr>
            <a:endParaRPr lang="en-IN" altLang="it-IT" sz="22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C03BE0-1F84-AF44-A9C8-07C7CADFEB95}"/>
              </a:ext>
            </a:extLst>
          </p:cNvPr>
          <p:cNvSpPr txBox="1"/>
          <p:nvPr/>
        </p:nvSpPr>
        <p:spPr>
          <a:xfrm>
            <a:off x="454848" y="2898672"/>
            <a:ext cx="823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PERCHE’ L’ORIENTAMENTO A PARTIRE DALLE CLASSI I  e II 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875709-3683-4147-B0E2-244D7E4193FC}"/>
              </a:ext>
            </a:extLst>
          </p:cNvPr>
          <p:cNvSpPr txBox="1"/>
          <p:nvPr/>
        </p:nvSpPr>
        <p:spPr>
          <a:xfrm>
            <a:off x="454848" y="3745206"/>
            <a:ext cx="613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PERCHE’ LA PRESENZA DEI GENITORI?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94055F-A1AF-D74A-B31F-69831640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754334"/>
            <a:ext cx="3425149" cy="3364527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B4D94-AE24-B540-8F61-61DEEBA3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1143000"/>
          </a:xfrm>
        </p:spPr>
        <p:txBody>
          <a:bodyPr/>
          <a:lstStyle/>
          <a:p>
            <a:r>
              <a:rPr lang="it-IT" sz="42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DUNQUE PERCHE’ FACCIAMO QUESTO INCONTRO?</a:t>
            </a:r>
            <a:br>
              <a:rPr lang="it-IT" sz="42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it-IT" sz="42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812DFF-2500-5C41-BF80-572DB8518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293096"/>
            <a:ext cx="8320460" cy="2232248"/>
          </a:xfrm>
        </p:spPr>
        <p:txBody>
          <a:bodyPr/>
          <a:lstStyle/>
          <a:p>
            <a:pPr marL="0" indent="0">
              <a:buNone/>
            </a:pPr>
            <a:r>
              <a:rPr lang="it-IT" sz="36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Non più quindi un orientamento informativo, ma un orientamento formativo che si estende lungo tutto l’arco della vita scolastica mirando ad una consapevole ed attenta conoscenza di se’.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241486-3158-5C4A-AD7A-982480A09CCD}"/>
              </a:ext>
            </a:extLst>
          </p:cNvPr>
          <p:cNvSpPr txBox="1"/>
          <p:nvPr/>
        </p:nvSpPr>
        <p:spPr>
          <a:xfrm>
            <a:off x="395536" y="1763688"/>
            <a:ext cx="832046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3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Il senso di questo percorso non è solo quello di aiutare i nostri alunni a scoprire cosa vogliono fare da grandi, ma anche, e soprattutto, quello di aiutarli a ricercare la risposta alla domanda ”io che persona voglio diventare?” contribuendo a giungere ad una consapevole “decisione” finalizzata alla  la costruzione del proprio  futuro.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5795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2AF76-2863-DF40-BE51-DB75C908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168" y="640576"/>
            <a:ext cx="9252520" cy="720080"/>
          </a:xfrm>
        </p:spPr>
        <p:txBody>
          <a:bodyPr/>
          <a:lstStyle/>
          <a:p>
            <a:r>
              <a:rPr lang="it-IT" sz="37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PERCHE’ L’ORIENTAMENTO A PARTIRE DALLE CLASSI I  e II</a:t>
            </a:r>
            <a:br>
              <a:rPr lang="it-IT" sz="36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it-IT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AF30B9-05E8-D842-83A1-B781D823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91264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800" b="1" i="1" dirty="0">
                <a:solidFill>
                  <a:srgbClr val="941100"/>
                </a:solidFill>
                <a:cs typeface="Angsana New" panose="02020603050405020304" pitchFamily="18" charset="-34"/>
              </a:rPr>
              <a:t>La nostra scuola ha strutturato questo percorso di Orientamento rivolto ai genitori, partendo dalle classi I e II, perché intende collegarsi alla formazione della personalità. </a:t>
            </a:r>
          </a:p>
          <a:p>
            <a:pPr marL="0" indent="0">
              <a:buNone/>
            </a:pPr>
            <a:r>
              <a:rPr lang="it-IT" sz="2800" b="1" i="1" dirty="0">
                <a:solidFill>
                  <a:srgbClr val="941100"/>
                </a:solidFill>
                <a:cs typeface="Angsana New" panose="02020603050405020304" pitchFamily="18" charset="-34"/>
              </a:rPr>
              <a:t>Quindi ha ritenuto necessario affidarlo a persone “privilegiate” per la crescita dei ragazzi (i loro genitori, per intenderci) che, insieme alla scuola, contribuiscono a rafforzare l’identità dei figli, proprio perché li conoscono meglio.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272CBB1-8772-7E41-899B-EF30A8BA2552}"/>
              </a:ext>
            </a:extLst>
          </p:cNvPr>
          <p:cNvSpPr txBox="1"/>
          <p:nvPr/>
        </p:nvSpPr>
        <p:spPr>
          <a:xfrm>
            <a:off x="3419872" y="693365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206592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34E59-C995-6648-A286-BF6F3360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96" y="559710"/>
            <a:ext cx="8856984" cy="1287016"/>
          </a:xfrm>
        </p:spPr>
        <p:txBody>
          <a:bodyPr/>
          <a:lstStyle/>
          <a:p>
            <a:r>
              <a:rPr lang="it-IT" sz="3600" b="1" i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Altra spinta motivazionale è stata dettata dai risultati conseguiti dagli alunni nel corso del primo anno delle scuole superiori. </a:t>
            </a:r>
            <a:br>
              <a:rPr lang="it-IT" sz="32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75C666-3620-0B46-9C09-DD5FCDD2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2938"/>
            <a:ext cx="8229600" cy="4670425"/>
          </a:xfrm>
        </p:spPr>
        <p:txBody>
          <a:bodyPr/>
          <a:lstStyle/>
          <a:p>
            <a:pPr marL="0" indent="0">
              <a:buNone/>
            </a:pPr>
            <a:r>
              <a:rPr lang="it-IT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L’analisi, infatti, ha evidenziato insuccessi formativi, disorientamento, abbandoni per scarso o mancato interesse e a causa di aiuti forniti da tale percorso per la scelta.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ECC564-1503-E64E-840F-78C1C6320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45024"/>
            <a:ext cx="5472608" cy="28731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B95AE86-0730-4E43-B160-C1E0F800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08" y="3698432"/>
            <a:ext cx="3606994" cy="27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1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005B6-FF37-8144-B2E9-81C244B7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02869"/>
            <a:ext cx="6984776" cy="1143000"/>
          </a:xfrm>
        </p:spPr>
        <p:txBody>
          <a:bodyPr/>
          <a:lstStyle/>
          <a:p>
            <a:pPr algn="l"/>
            <a:r>
              <a:rPr lang="it-IT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LA PRESENZA DEI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C0BE9F-0D86-FB40-BCFD-7E4346768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405193"/>
            <a:ext cx="8229600" cy="3048143"/>
          </a:xfrm>
        </p:spPr>
        <p:txBody>
          <a:bodyPr/>
          <a:lstStyle/>
          <a:p>
            <a:pPr marL="0" indent="0">
              <a:buNone/>
            </a:pPr>
            <a:r>
              <a:rPr lang="it-IT" sz="42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La funzione del genitore è importantissima: sarà difficile, ma bisognerà mantenere la giusta via tra il voler imporre la propria volontà e quella di lasciar liberi i figli davanti a scelte così importanti.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9C612C-E457-0B46-B19C-79A52E410D68}"/>
              </a:ext>
            </a:extLst>
          </p:cNvPr>
          <p:cNvSpPr txBox="1"/>
          <p:nvPr/>
        </p:nvSpPr>
        <p:spPr>
          <a:xfrm>
            <a:off x="3311860" y="83214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GENITORI?</a:t>
            </a:r>
            <a:endParaRPr lang="it-IT" sz="4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574492-0533-5F4D-AC42-13742F0AEA07}"/>
              </a:ext>
            </a:extLst>
          </p:cNvPr>
          <p:cNvSpPr txBox="1"/>
          <p:nvPr/>
        </p:nvSpPr>
        <p:spPr>
          <a:xfrm>
            <a:off x="107504" y="4046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PERCHE’</a:t>
            </a:r>
            <a:endParaRPr lang="it-IT" sz="4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3C276E6-B8A4-6646-97A1-3CDB02B7E922}"/>
              </a:ext>
            </a:extLst>
          </p:cNvPr>
          <p:cNvSpPr txBox="1"/>
          <p:nvPr/>
        </p:nvSpPr>
        <p:spPr>
          <a:xfrm>
            <a:off x="1835696" y="220486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i="1" dirty="0">
                <a:solidFill>
                  <a:srgbClr val="9411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Semplice…..</a:t>
            </a:r>
            <a:endParaRPr lang="it-IT" sz="7200" dirty="0"/>
          </a:p>
        </p:txBody>
      </p:sp>
    </p:spTree>
    <p:extLst>
      <p:ext uri="{BB962C8B-B14F-4D97-AF65-F5344CB8AC3E}">
        <p14:creationId xmlns:p14="http://schemas.microsoft.com/office/powerpoint/2010/main" val="3799675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47 L 0.66944 -0.00185 C 0.78055 -0.00393 0.66076 -0.01481 0.66597 -0.01481 C 0.67118 -0.01481 0.68611 -0.00833 0.70087 -0.0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5" grpId="1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7CB0B-6B4D-4F45-B43A-8935AA2E13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69" y="4005064"/>
            <a:ext cx="9005631" cy="1334796"/>
          </a:xfrm>
        </p:spPr>
        <p:txBody>
          <a:bodyPr/>
          <a:lstStyle/>
          <a:p>
            <a:pPr lvl="0" algn="l"/>
            <a:r>
              <a:rPr lang="it-IT" sz="2000" b="1" dirty="0">
                <a:solidFill>
                  <a:srgbClr val="941100"/>
                </a:solidFill>
              </a:rPr>
              <a:t>- Avete mai osservato veramente vostro figlio/a per scoprire i suoi interessi?</a:t>
            </a:r>
            <a:br>
              <a:rPr lang="it-IT" sz="2000" b="1" dirty="0">
                <a:solidFill>
                  <a:srgbClr val="941100"/>
                </a:solidFill>
              </a:rPr>
            </a:br>
            <a:r>
              <a:rPr lang="it-IT" sz="2000" b="1" dirty="0">
                <a:solidFill>
                  <a:srgbClr val="941100"/>
                </a:solidFill>
              </a:rPr>
              <a:t>- Quante volte lo/a avete ascoltato per capire i suoi desideri?</a:t>
            </a:r>
            <a:br>
              <a:rPr lang="it-IT" sz="2000" b="1" dirty="0">
                <a:solidFill>
                  <a:srgbClr val="941100"/>
                </a:solidFill>
              </a:rPr>
            </a:br>
            <a:r>
              <a:rPr lang="it-IT" sz="2000" b="1" dirty="0">
                <a:solidFill>
                  <a:srgbClr val="941100"/>
                </a:solidFill>
              </a:rPr>
              <a:t>- Avete valorizzato le sue potenzialità o avete sottolineato i suoi difetti?</a:t>
            </a:r>
            <a:br>
              <a:rPr lang="it-IT" sz="2000" b="1" dirty="0">
                <a:solidFill>
                  <a:srgbClr val="941100"/>
                </a:solidFill>
              </a:rPr>
            </a:br>
            <a:endParaRPr lang="it-IT" sz="1000" b="1" dirty="0">
              <a:solidFill>
                <a:srgbClr val="9411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6FB143-5510-EB40-8A40-C9AB020108D6}"/>
              </a:ext>
            </a:extLst>
          </p:cNvPr>
          <p:cNvSpPr txBox="1"/>
          <p:nvPr/>
        </p:nvSpPr>
        <p:spPr>
          <a:xfrm>
            <a:off x="323528" y="476672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Partiamo da una serie di interrogativi che dovreste porvi; una sorta di autoanalisi volta ad «aiutarvi» ad «aiutare» i vostri figli.</a:t>
            </a:r>
          </a:p>
        </p:txBody>
      </p:sp>
    </p:spTree>
    <p:extLst>
      <p:ext uri="{BB962C8B-B14F-4D97-AF65-F5344CB8AC3E}">
        <p14:creationId xmlns:p14="http://schemas.microsoft.com/office/powerpoint/2010/main" val="13020233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2537</TotalTime>
  <Words>814</Words>
  <Application>Microsoft Macintosh PowerPoint</Application>
  <PresentationFormat>Presentazione su schermo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Angsana New</vt:lpstr>
      <vt:lpstr>Arial</vt:lpstr>
      <vt:lpstr>Default Design</vt:lpstr>
      <vt:lpstr>ORIENTAMENTO SCOLASTICO  e  PARTENERSHIP DEI GENITORI….</vt:lpstr>
      <vt:lpstr> Il termine viene dal “guardare e Est” per saper scegliere la direzione e si riferisce al viaggiatore che, sapendo dov’è l’oriente (dove sorge il sole), sapeva scegliere la direzione da prendere per raggiungere la propria meta. </vt:lpstr>
      <vt:lpstr>Guardare a Est …</vt:lpstr>
      <vt:lpstr>INCONTRO CON I GENITORI CLASSI I e II</vt:lpstr>
      <vt:lpstr>DUNQUE PERCHE’ FACCIAMO QUESTO INCONTRO? </vt:lpstr>
      <vt:lpstr>PERCHE’ L’ORIENTAMENTO A PARTIRE DALLE CLASSI I  e II </vt:lpstr>
      <vt:lpstr>Altra spinta motivazionale è stata dettata dai risultati conseguiti dagli alunni nel corso del primo anno delle scuole superiori.  </vt:lpstr>
      <vt:lpstr> LA PRESENZA DEI </vt:lpstr>
      <vt:lpstr>- Avete mai osservato veramente vostro figlio/a per scoprire i suoi interessi? - Quante volte lo/a avete ascoltato per capire i suoi desideri? - Avete valorizzato le sue potenzialità o avete sottolineato i suoi difetti? </vt:lpstr>
      <vt:lpstr>Partiamo da una serie di interrogativi che dovreste porvi; una sorta di autoanalisi volta ad «aiutarvi» ad «aiutare» i vostri figli. </vt:lpstr>
      <vt:lpstr>Partiamo da una serie di interrogativi che dovreste porvi; una sorta di autoanalisi volta ad «aiutarvi» ad «aiutare» i vostri figli.</vt:lpstr>
      <vt:lpstr> </vt:lpstr>
      <vt:lpstr>LINEE GUIDA ALLA SCELTA</vt:lpstr>
      <vt:lpstr>LINEE GUIDA ALLA SCELTA</vt:lpstr>
      <vt:lpstr>LINEE GUIDA ALLA SCELTA</vt:lpstr>
      <vt:lpstr>LINEE GUIDA ALLA SCELTA</vt:lpstr>
      <vt:lpstr>Quali aspettative nutrite nei confronti dei vostri figli?  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 SCOLASTICO  E  PARTENERSHIP DEI GENITORI….</dc:title>
  <dc:subject>DigitalOfficePro Free Templates</dc:subject>
  <dc:creator>camilla musto</dc:creator>
  <cp:keywords>Templates; PowerPoint; DigitalOfficePro; Free</cp:keywords>
  <dc:description/>
  <cp:lastModifiedBy>camilla musto</cp:lastModifiedBy>
  <cp:revision>40</cp:revision>
  <dcterms:created xsi:type="dcterms:W3CDTF">2023-04-17T15:33:16Z</dcterms:created>
  <dcterms:modified xsi:type="dcterms:W3CDTF">2023-05-05T07:24:32Z</dcterms:modified>
  <cp:category>Templates; PowerPoint</cp:category>
</cp:coreProperties>
</file>